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73" r:id="rId5"/>
    <p:sldId id="262" r:id="rId6"/>
    <p:sldId id="263" r:id="rId7"/>
    <p:sldId id="266" r:id="rId8"/>
    <p:sldId id="268" r:id="rId9"/>
    <p:sldId id="278" r:id="rId10"/>
    <p:sldId id="276" r:id="rId11"/>
    <p:sldId id="269" r:id="rId12"/>
    <p:sldId id="271" r:id="rId13"/>
    <p:sldId id="277" r:id="rId14"/>
    <p:sldId id="272" r:id="rId15"/>
  </p:sldIdLst>
  <p:sldSz cx="18288000" cy="10287000"/>
  <p:notesSz cx="6858000" cy="9144000"/>
  <p:embeddedFontLst>
    <p:embeddedFont>
      <p:font typeface="Absolutely Sharp " panose="02010600030101010101" charset="-128"/>
      <p:regular r:id="rId17"/>
    </p:embeddedFont>
    <p:embeddedFont>
      <p:font typeface="阿里巴巴普惠体" panose="02010600030101010101" charset="-122"/>
      <p:regular r:id="rId18"/>
    </p:embeddedFont>
    <p:embeddedFont>
      <p:font typeface="阿里巴巴普惠体 Bold" panose="02010600030101010101" charset="-122"/>
      <p:regular r:id="rId19"/>
    </p:embeddedFont>
    <p:embeddedFont>
      <p:font typeface="阿里巴巴普惠体 Medium" panose="02010600030101010101" charset="-122"/>
      <p:regular r:id="rId20"/>
    </p:embeddedFont>
    <p:embeddedFont>
      <p:font typeface="字由点字奇妙体" panose="02010600030101010101" charset="-122"/>
      <p:regular r:id="rId21"/>
    </p:embeddedFont>
    <p:embeddedFont>
      <p:font typeface="Arial Nova" panose="020B0504020202020204" pitchFamily="34" charset="0"/>
      <p:regular r:id="rId22"/>
      <p:bold r:id="rId23"/>
      <p:italic r:id="rId24"/>
      <p:boldItalic r:id="rId25"/>
    </p:embeddedFont>
    <p:embeddedFont>
      <p:font typeface="Arial Nova Light" panose="020B0304020202020204" pitchFamily="34" charset="0"/>
      <p:regular r:id="rId26"/>
      <p:italic r:id="rId27"/>
    </p:embeddedFont>
    <p:embeddedFont>
      <p:font typeface="等线" panose="02010600030101010101" pitchFamily="2" charset="-122"/>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9343" autoAdjust="0"/>
  </p:normalViewPr>
  <p:slideViewPr>
    <p:cSldViewPr>
      <p:cViewPr varScale="1">
        <p:scale>
          <a:sx n="67" d="100"/>
          <a:sy n="67" d="100"/>
        </p:scale>
        <p:origin x="42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293E0-4A4F-4FD4-8957-C96690D8E91C}" type="datetimeFigureOut">
              <a:rPr lang="zh-CN" altLang="en-US" smtClean="0"/>
              <a:t>2025/11/19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40A1ED-F8F9-4420-B28D-F868B0E25400}" type="slidenum">
              <a:rPr lang="zh-CN" altLang="en-US" smtClean="0"/>
              <a:t>‹#›</a:t>
            </a:fld>
            <a:endParaRPr lang="zh-CN" altLang="en-US"/>
          </a:p>
        </p:txBody>
      </p:sp>
    </p:spTree>
    <p:extLst>
      <p:ext uri="{BB962C8B-B14F-4D97-AF65-F5344CB8AC3E}">
        <p14:creationId xmlns:p14="http://schemas.microsoft.com/office/powerpoint/2010/main" val="254589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morning everyone. Today, I’m going to talk about the differences between the </a:t>
            </a:r>
            <a:r>
              <a:rPr lang="en-US" altLang="zh-CN" i="1" dirty="0"/>
              <a:t>Results</a:t>
            </a:r>
            <a:r>
              <a:rPr lang="en-US" altLang="zh-CN" dirty="0"/>
              <a:t> section and the </a:t>
            </a:r>
            <a:r>
              <a:rPr lang="en-US" altLang="zh-CN" i="1" dirty="0"/>
              <a:t>Conclusion</a:t>
            </a:r>
            <a:r>
              <a:rPr lang="en-US" altLang="zh-CN" dirty="0"/>
              <a:t> section in academic writing.</a:t>
            </a:r>
            <a:br>
              <a:rPr lang="en-US" altLang="zh-CN" dirty="0"/>
            </a:br>
            <a:r>
              <a:rPr lang="en-US" altLang="zh-CN" dirty="0"/>
              <a:t>Understanding this distinction is very important, because these two parts serve completely different purposes in a research paper.</a:t>
            </a:r>
            <a:endParaRPr lang="zh-CN" altLang="en-US" dirty="0"/>
          </a:p>
        </p:txBody>
      </p:sp>
      <p:sp>
        <p:nvSpPr>
          <p:cNvPr id="4" name="灯片编号占位符 3"/>
          <p:cNvSpPr>
            <a:spLocks noGrp="1"/>
          </p:cNvSpPr>
          <p:nvPr>
            <p:ph type="sldNum" sz="quarter" idx="5"/>
          </p:nvPr>
        </p:nvSpPr>
        <p:spPr/>
        <p:txBody>
          <a:bodyPr/>
          <a:lstStyle/>
          <a:p>
            <a:fld id="{ED40A1ED-F8F9-4420-B28D-F868B0E25400}" type="slidenum">
              <a:rPr lang="zh-CN" altLang="en-US" smtClean="0"/>
              <a:t>1</a:t>
            </a:fld>
            <a:endParaRPr lang="zh-CN" altLang="en-US"/>
          </a:p>
        </p:txBody>
      </p:sp>
    </p:spTree>
    <p:extLst>
      <p:ext uri="{BB962C8B-B14F-4D97-AF65-F5344CB8AC3E}">
        <p14:creationId xmlns:p14="http://schemas.microsoft.com/office/powerpoint/2010/main" val="2839051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its </a:t>
            </a:r>
            <a:r>
              <a:rPr lang="en-US" altLang="zh-CN" sz="1200" b="1" i="0" kern="1200" dirty="0">
                <a:solidFill>
                  <a:schemeClr val="tx1"/>
                </a:solidFill>
                <a:effectLst/>
                <a:latin typeface="+mn-lt"/>
                <a:ea typeface="+mn-ea"/>
                <a:cs typeface="+mn-cs"/>
              </a:rPr>
              <a:t>Results section</a:t>
            </a:r>
            <a:r>
              <a:rPr lang="en-US" altLang="zh-CN" sz="1200" b="0" i="0" kern="1200" dirty="0">
                <a:solidFill>
                  <a:schemeClr val="tx1"/>
                </a:solidFill>
                <a:effectLst/>
                <a:latin typeface="+mn-lt"/>
                <a:ea typeface="+mn-ea"/>
                <a:cs typeface="+mn-cs"/>
              </a:rPr>
              <a:t>, there is a statement like this:”</a:t>
            </a:r>
          </a:p>
          <a:p>
            <a:r>
              <a:rPr lang="en-US" altLang="zh-CN" sz="1200" b="0" i="0" kern="1200" dirty="0">
                <a:solidFill>
                  <a:schemeClr val="tx1"/>
                </a:solidFill>
                <a:effectLst/>
                <a:latin typeface="+mn-lt"/>
                <a:ea typeface="+mn-ea"/>
                <a:cs typeface="+mn-cs"/>
              </a:rPr>
              <a:t>This part only reports objective performance data without any interpretation or discussion, which fully complies with the writing requirements of the Results section. </a:t>
            </a:r>
          </a:p>
          <a:p>
            <a:r>
              <a:rPr lang="en-US" altLang="zh-CN" sz="1200" b="0" i="0" kern="1200" dirty="0">
                <a:solidFill>
                  <a:schemeClr val="tx1"/>
                </a:solidFill>
                <a:effectLst/>
                <a:latin typeface="+mn-lt"/>
                <a:ea typeface="+mn-ea"/>
                <a:cs typeface="+mn-cs"/>
              </a:rPr>
              <a:t>This part interprets the research results, explains the significance of the research, and points out future research directions, without involving specific numerical results. This is exactly what the Conclusion section should be like. </a:t>
            </a:r>
            <a:endParaRPr lang="zh-CN" altLang="en-US" dirty="0"/>
          </a:p>
        </p:txBody>
      </p:sp>
      <p:sp>
        <p:nvSpPr>
          <p:cNvPr id="4" name="灯片编号占位符 3"/>
          <p:cNvSpPr>
            <a:spLocks noGrp="1"/>
          </p:cNvSpPr>
          <p:nvPr>
            <p:ph type="sldNum" sz="quarter" idx="5"/>
          </p:nvPr>
        </p:nvSpPr>
        <p:spPr/>
        <p:txBody>
          <a:bodyPr/>
          <a:lstStyle/>
          <a:p>
            <a:fld id="{ED40A1ED-F8F9-4420-B28D-F868B0E25400}" type="slidenum">
              <a:rPr lang="zh-CN" altLang="en-US" smtClean="0"/>
              <a:t>12</a:t>
            </a:fld>
            <a:endParaRPr lang="zh-CN" altLang="en-US"/>
          </a:p>
        </p:txBody>
      </p:sp>
    </p:spTree>
    <p:extLst>
      <p:ext uri="{BB962C8B-B14F-4D97-AF65-F5344CB8AC3E}">
        <p14:creationId xmlns:p14="http://schemas.microsoft.com/office/powerpoint/2010/main" val="399253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5385E-B214-FBE7-1259-54B5A3249F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710076-7B7C-56B7-0E88-DF7497E1701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CB106D-4DE8-8087-CB09-2D2E88B8E1B5}"/>
              </a:ext>
            </a:extLst>
          </p:cNvPr>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short, we can summarize it in one sentence: </a:t>
            </a:r>
            <a:r>
              <a:rPr lang="en-US" altLang="zh-CN" sz="1200" b="1" i="0" kern="1200" dirty="0">
                <a:solidFill>
                  <a:schemeClr val="tx1"/>
                </a:solidFill>
                <a:effectLst/>
                <a:latin typeface="+mn-lt"/>
                <a:ea typeface="+mn-ea"/>
                <a:cs typeface="+mn-cs"/>
              </a:rPr>
              <a:t>Results are what you found (facts)</a:t>
            </a:r>
            <a:r>
              <a:rPr lang="en-US" altLang="zh-CN" sz="1200" b="0" i="0" kern="1200" dirty="0">
                <a:solidFill>
                  <a:schemeClr val="tx1"/>
                </a:solidFill>
                <a:effectLst/>
                <a:latin typeface="+mn-lt"/>
                <a:ea typeface="+mn-ea"/>
                <a:cs typeface="+mn-cs"/>
              </a:rPr>
              <a:t>, while </a:t>
            </a:r>
            <a:r>
              <a:rPr lang="en-US" altLang="zh-CN" sz="1200" b="1" i="0" kern="1200" dirty="0">
                <a:solidFill>
                  <a:schemeClr val="tx1"/>
                </a:solidFill>
                <a:effectLst/>
                <a:latin typeface="+mn-lt"/>
                <a:ea typeface="+mn-ea"/>
                <a:cs typeface="+mn-cs"/>
              </a:rPr>
              <a:t>Conclusion is what your findings mean (significance)</a:t>
            </a:r>
            <a:r>
              <a:rPr lang="en-US" altLang="zh-CN" sz="1200" b="0" i="0" kern="1200" dirty="0">
                <a:solidFill>
                  <a:schemeClr val="tx1"/>
                </a:solidFill>
                <a:effectLst/>
                <a:latin typeface="+mn-lt"/>
                <a:ea typeface="+mn-ea"/>
                <a:cs typeface="+mn-cs"/>
              </a:rPr>
              <a:t>.</a:t>
            </a:r>
            <a:endParaRPr lang="zh-CN" altLang="en-US" dirty="0"/>
          </a:p>
        </p:txBody>
      </p:sp>
      <p:sp>
        <p:nvSpPr>
          <p:cNvPr id="4" name="灯片编号占位符 3">
            <a:extLst>
              <a:ext uri="{FF2B5EF4-FFF2-40B4-BE49-F238E27FC236}">
                <a16:creationId xmlns:a16="http://schemas.microsoft.com/office/drawing/2014/main" id="{9475D10B-03FA-ADFB-7F43-44219803BC29}"/>
              </a:ext>
            </a:extLst>
          </p:cNvPr>
          <p:cNvSpPr>
            <a:spLocks noGrp="1"/>
          </p:cNvSpPr>
          <p:nvPr>
            <p:ph type="sldNum" sz="quarter" idx="5"/>
          </p:nvPr>
        </p:nvSpPr>
        <p:spPr/>
        <p:txBody>
          <a:bodyPr/>
          <a:lstStyle/>
          <a:p>
            <a:fld id="{ED40A1ED-F8F9-4420-B28D-F868B0E25400}" type="slidenum">
              <a:rPr lang="zh-CN" altLang="en-US" smtClean="0"/>
              <a:t>13</a:t>
            </a:fld>
            <a:endParaRPr lang="zh-CN" altLang="en-US"/>
          </a:p>
        </p:txBody>
      </p:sp>
    </p:spTree>
    <p:extLst>
      <p:ext uri="{BB962C8B-B14F-4D97-AF65-F5344CB8AC3E}">
        <p14:creationId xmlns:p14="http://schemas.microsoft.com/office/powerpoint/2010/main" val="3626970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That's all for today's sharing on "Writing Requirements for Results &amp; Conclusion". I hope it will be helpful to you. </a:t>
            </a:r>
            <a:r>
              <a:rPr lang="en-US" altLang="zh-CN" sz="1200" b="0" i="0" kern="1200">
                <a:solidFill>
                  <a:schemeClr val="tx1"/>
                </a:solidFill>
                <a:effectLst/>
                <a:latin typeface="+mn-lt"/>
                <a:ea typeface="+mn-ea"/>
                <a:cs typeface="+mn-cs"/>
              </a:rPr>
              <a:t>Thank you for your listening! </a:t>
            </a:r>
            <a:endParaRPr lang="zh-CN" altLang="en-US"/>
          </a:p>
        </p:txBody>
      </p:sp>
      <p:sp>
        <p:nvSpPr>
          <p:cNvPr id="4" name="灯片编号占位符 3"/>
          <p:cNvSpPr>
            <a:spLocks noGrp="1"/>
          </p:cNvSpPr>
          <p:nvPr>
            <p:ph type="sldNum" sz="quarter" idx="5"/>
          </p:nvPr>
        </p:nvSpPr>
        <p:spPr/>
        <p:txBody>
          <a:bodyPr/>
          <a:lstStyle/>
          <a:p>
            <a:fld id="{ED40A1ED-F8F9-4420-B28D-F868B0E25400}" type="slidenum">
              <a:rPr lang="zh-CN" altLang="en-US" smtClean="0"/>
              <a:t>14</a:t>
            </a:fld>
            <a:endParaRPr lang="zh-CN" altLang="en-US"/>
          </a:p>
        </p:txBody>
      </p:sp>
    </p:spTree>
    <p:extLst>
      <p:ext uri="{BB962C8B-B14F-4D97-AF65-F5344CB8AC3E}">
        <p14:creationId xmlns:p14="http://schemas.microsoft.com/office/powerpoint/2010/main" val="199099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take a quick look at the contents of my presentation . I will introduce my topic from four aspects, and they are Purpose, Content, Writing Style, and Comparison.</a:t>
            </a:r>
            <a:endParaRPr lang="zh-CN" altLang="en-US" dirty="0"/>
          </a:p>
        </p:txBody>
      </p:sp>
      <p:sp>
        <p:nvSpPr>
          <p:cNvPr id="4" name="灯片编号占位符 3"/>
          <p:cNvSpPr>
            <a:spLocks noGrp="1"/>
          </p:cNvSpPr>
          <p:nvPr>
            <p:ph type="sldNum" sz="quarter" idx="5"/>
          </p:nvPr>
        </p:nvSpPr>
        <p:spPr/>
        <p:txBody>
          <a:bodyPr/>
          <a:lstStyle/>
          <a:p>
            <a:fld id="{ED40A1ED-F8F9-4420-B28D-F868B0E25400}" type="slidenum">
              <a:rPr lang="zh-CN" altLang="en-US" smtClean="0"/>
              <a:t>2</a:t>
            </a:fld>
            <a:endParaRPr lang="zh-CN" altLang="en-US"/>
          </a:p>
        </p:txBody>
      </p:sp>
    </p:spTree>
    <p:extLst>
      <p:ext uri="{BB962C8B-B14F-4D97-AF65-F5344CB8AC3E}">
        <p14:creationId xmlns:p14="http://schemas.microsoft.com/office/powerpoint/2010/main" val="1806795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Whether it's the Results section or the Conclusion section, clarifying the purpose of writing is the first crucial step</a:t>
            </a:r>
          </a:p>
          <a:p>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For the </a:t>
            </a:r>
            <a:r>
              <a:rPr lang="en-US" altLang="zh-CN" sz="1200" b="1" i="0" kern="1200" dirty="0">
                <a:solidFill>
                  <a:schemeClr val="tx1"/>
                </a:solidFill>
                <a:effectLst/>
                <a:latin typeface="+mn-lt"/>
                <a:ea typeface="+mn-ea"/>
                <a:cs typeface="+mn-cs"/>
              </a:rPr>
              <a:t>Results section</a:t>
            </a:r>
            <a:r>
              <a:rPr lang="en-US" altLang="zh-CN" sz="1200" b="0" i="0" kern="1200" dirty="0">
                <a:solidFill>
                  <a:schemeClr val="tx1"/>
                </a:solidFill>
                <a:effectLst/>
                <a:latin typeface="+mn-lt"/>
                <a:ea typeface="+mn-ea"/>
                <a:cs typeface="+mn-cs"/>
              </a:rPr>
              <a:t>, the core purpose is to present research findings objectively without adding personal interpretations.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As for the </a:t>
            </a:r>
            <a:r>
              <a:rPr lang="en-US" altLang="zh-CN" sz="1200" b="1" i="0" kern="1200" dirty="0">
                <a:solidFill>
                  <a:schemeClr val="tx1"/>
                </a:solidFill>
                <a:effectLst/>
                <a:latin typeface="+mn-lt"/>
                <a:ea typeface="+mn-ea"/>
                <a:cs typeface="+mn-cs"/>
              </a:rPr>
              <a:t>Conclusion section</a:t>
            </a:r>
            <a:r>
              <a:rPr lang="en-US" altLang="zh-CN" sz="1200" b="0" i="0" kern="1200" dirty="0">
                <a:solidFill>
                  <a:schemeClr val="tx1"/>
                </a:solidFill>
                <a:effectLst/>
                <a:latin typeface="+mn-lt"/>
                <a:ea typeface="+mn-ea"/>
                <a:cs typeface="+mn-cs"/>
              </a:rPr>
              <a:t>, its purpose is quite different. It needs to:</a:t>
            </a:r>
          </a:p>
          <a:p>
            <a:endParaRPr lang="zh-CN" altLang="en-US" dirty="0"/>
          </a:p>
        </p:txBody>
      </p:sp>
      <p:sp>
        <p:nvSpPr>
          <p:cNvPr id="4" name="灯片编号占位符 3"/>
          <p:cNvSpPr>
            <a:spLocks noGrp="1"/>
          </p:cNvSpPr>
          <p:nvPr>
            <p:ph type="sldNum" sz="quarter" idx="5"/>
          </p:nvPr>
        </p:nvSpPr>
        <p:spPr/>
        <p:txBody>
          <a:bodyPr/>
          <a:lstStyle/>
          <a:p>
            <a:fld id="{ED40A1ED-F8F9-4420-B28D-F868B0E25400}" type="slidenum">
              <a:rPr lang="zh-CN" altLang="en-US" smtClean="0"/>
              <a:t>4</a:t>
            </a:fld>
            <a:endParaRPr lang="zh-CN" altLang="en-US"/>
          </a:p>
        </p:txBody>
      </p:sp>
    </p:spTree>
    <p:extLst>
      <p:ext uri="{BB962C8B-B14F-4D97-AF65-F5344CB8AC3E}">
        <p14:creationId xmlns:p14="http://schemas.microsoft.com/office/powerpoint/2010/main" val="4257095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Now that we understand the writing purposes, let's move on to the second part: </a:t>
            </a:r>
            <a:r>
              <a:rPr lang="en-US" altLang="zh-CN" sz="1200" b="1" i="0" kern="1200" dirty="0">
                <a:solidFill>
                  <a:schemeClr val="tx1"/>
                </a:solidFill>
                <a:effectLst/>
                <a:latin typeface="+mn-lt"/>
                <a:ea typeface="+mn-ea"/>
                <a:cs typeface="+mn-cs"/>
              </a:rPr>
              <a:t>Content Composition</a:t>
            </a:r>
            <a:r>
              <a:rPr lang="en-US" altLang="zh-C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ED40A1ED-F8F9-4420-B28D-F868B0E25400}" type="slidenum">
              <a:rPr lang="zh-CN" altLang="en-US" smtClean="0"/>
              <a:t>5</a:t>
            </a:fld>
            <a:endParaRPr lang="zh-CN" altLang="en-US"/>
          </a:p>
        </p:txBody>
      </p:sp>
    </p:spTree>
    <p:extLst>
      <p:ext uri="{BB962C8B-B14F-4D97-AF65-F5344CB8AC3E}">
        <p14:creationId xmlns:p14="http://schemas.microsoft.com/office/powerpoint/2010/main" val="3978796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Now let’s look at the second aspect: the content differences between the Results section and the Conclusion section.</a:t>
            </a:r>
            <a:endParaRPr lang="en-US" altLang="zh-CN" dirty="0"/>
          </a:p>
          <a:p>
            <a:r>
              <a:rPr lang="en-US" altLang="zh-CN" b="1" dirty="0"/>
              <a:t>In the Results section, the content mainly consists of objective information.</a:t>
            </a:r>
            <a:br>
              <a:rPr lang="en-US" altLang="zh-CN" dirty="0"/>
            </a:br>
            <a:r>
              <a:rPr lang="en-US" altLang="zh-CN" dirty="0"/>
              <a:t>This includes numerical data such as</a:t>
            </a:r>
            <a:br>
              <a:rPr lang="en-US" altLang="zh-CN" dirty="0"/>
            </a:br>
            <a:r>
              <a:rPr lang="en-US" altLang="zh-CN" dirty="0"/>
              <a:t>It also often includes    other visuals that present the findings clearly.</a:t>
            </a:r>
            <a:br>
              <a:rPr lang="en-US" altLang="zh-CN" dirty="0"/>
            </a:br>
            <a:r>
              <a:rPr lang="en-US" altLang="zh-CN" dirty="0"/>
              <a:t>Most importantly, the Results section only reports what was found in the study or experiment.</a:t>
            </a:r>
          </a:p>
          <a:p>
            <a:r>
              <a:rPr lang="en-US" altLang="zh-CN" b="1" dirty="0"/>
              <a:t>However, the Results section should </a:t>
            </a:r>
            <a:r>
              <a:rPr lang="en-US" altLang="zh-CN" b="1" i="1" dirty="0"/>
              <a:t>not</a:t>
            </a:r>
            <a:r>
              <a:rPr lang="en-US" altLang="zh-CN" b="1" dirty="0"/>
              <a:t> include any analytical or interpretive language.</a:t>
            </a:r>
            <a:br>
              <a:rPr lang="en-US" altLang="zh-CN" dirty="0"/>
            </a:br>
            <a:r>
              <a:rPr lang="en-US" altLang="zh-CN" dirty="0"/>
              <a:t>For example, </a:t>
            </a:r>
            <a:r>
              <a:rPr lang="en-US" altLang="zh-CN" b="1" dirty="0"/>
              <a:t>expressions </a:t>
            </a:r>
            <a:r>
              <a:rPr lang="en-US" altLang="zh-CN" dirty="0"/>
              <a:t>like </a:t>
            </a:r>
            <a:r>
              <a:rPr lang="en-US" altLang="zh-CN" i="1" dirty="0"/>
              <a:t>“This indicates…”</a:t>
            </a:r>
            <a:r>
              <a:rPr lang="en-US" altLang="zh-CN" dirty="0"/>
              <a:t> or </a:t>
            </a:r>
            <a:r>
              <a:rPr lang="en-US" altLang="zh-CN" i="1" dirty="0"/>
              <a:t>“This suggests…”</a:t>
            </a:r>
            <a:r>
              <a:rPr lang="en-US" altLang="zh-CN" dirty="0"/>
              <a:t> should not appear here.</a:t>
            </a:r>
            <a:br>
              <a:rPr lang="en-US" altLang="zh-CN" dirty="0"/>
            </a:br>
            <a:r>
              <a:rPr lang="en-US" altLang="zh-CN" dirty="0"/>
              <a:t>These types of statements belong in the Discussion or the Conclusion, where the meaning and implications of the results are explained.</a:t>
            </a:r>
          </a:p>
          <a:p>
            <a:endParaRPr lang="en-US" altLang="zh-CN" dirty="0"/>
          </a:p>
          <a:p>
            <a:r>
              <a:rPr lang="en-US" altLang="zh-CN" b="1" dirty="0"/>
              <a:t>So, in short, the Results section presents the data, but does not explain it.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D40A1ED-F8F9-4420-B28D-F868B0E25400}" type="slidenum">
              <a:rPr lang="zh-CN" altLang="en-US" smtClean="0"/>
              <a:t>6</a:t>
            </a:fld>
            <a:endParaRPr lang="zh-CN" altLang="en-US"/>
          </a:p>
        </p:txBody>
      </p:sp>
    </p:spTree>
    <p:extLst>
      <p:ext uri="{BB962C8B-B14F-4D97-AF65-F5344CB8AC3E}">
        <p14:creationId xmlns:p14="http://schemas.microsoft.com/office/powerpoint/2010/main" val="143659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a:t>
            </a:r>
            <a:r>
              <a:rPr lang="zh-CN" altLang="en-US" dirty="0"/>
              <a:t>我们应该在实际写作中如何做呢？</a:t>
            </a:r>
            <a:endParaRPr lang="en-US" altLang="zh-CN" dirty="0"/>
          </a:p>
        </p:txBody>
      </p:sp>
      <p:sp>
        <p:nvSpPr>
          <p:cNvPr id="4" name="灯片编号占位符 3"/>
          <p:cNvSpPr>
            <a:spLocks noGrp="1"/>
          </p:cNvSpPr>
          <p:nvPr>
            <p:ph type="sldNum" sz="quarter" idx="5"/>
          </p:nvPr>
        </p:nvSpPr>
        <p:spPr/>
        <p:txBody>
          <a:bodyPr/>
          <a:lstStyle/>
          <a:p>
            <a:fld id="{ED40A1ED-F8F9-4420-B28D-F868B0E25400}" type="slidenum">
              <a:rPr lang="zh-CN" altLang="en-US" smtClean="0"/>
              <a:t>7</a:t>
            </a:fld>
            <a:endParaRPr lang="zh-CN" altLang="en-US"/>
          </a:p>
        </p:txBody>
      </p:sp>
    </p:spTree>
    <p:extLst>
      <p:ext uri="{BB962C8B-B14F-4D97-AF65-F5344CB8AC3E}">
        <p14:creationId xmlns:p14="http://schemas.microsoft.com/office/powerpoint/2010/main" val="1745233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项目</a:t>
            </a:r>
            <a:r>
              <a:rPr lang="en-US" altLang="zh-CN" dirty="0" err="1"/>
              <a:t>ResultsConclusion</a:t>
            </a:r>
            <a:r>
              <a:rPr lang="zh-CN" altLang="en-US" dirty="0"/>
              <a:t>语态多用过去时（</a:t>
            </a:r>
            <a:r>
              <a:rPr lang="en-US" altLang="zh-CN" dirty="0"/>
              <a:t>reported results</a:t>
            </a:r>
            <a:r>
              <a:rPr lang="zh-CN" altLang="en-US" dirty="0"/>
              <a:t>）多用现在时</a:t>
            </a:r>
            <a:r>
              <a:rPr lang="en-US" altLang="zh-CN" dirty="0"/>
              <a:t>/</a:t>
            </a:r>
            <a:r>
              <a:rPr lang="zh-CN" altLang="en-US" dirty="0"/>
              <a:t>现在完成时（</a:t>
            </a:r>
            <a:r>
              <a:rPr lang="en-US" altLang="zh-CN" dirty="0"/>
              <a:t>general statements</a:t>
            </a:r>
            <a:r>
              <a:rPr lang="zh-CN" altLang="en-US" dirty="0"/>
              <a:t>）语言类型客观、中性、不解释综合、解释、评价关键词“</a:t>
            </a:r>
            <a:r>
              <a:rPr lang="en-US" altLang="zh-CN" dirty="0"/>
              <a:t>was found…” / “showed that…”“This suggests…” / “The findings indicate…”</a:t>
            </a:r>
            <a:r>
              <a:rPr lang="zh-CN" altLang="en-US" dirty="0"/>
              <a:t>重点告诉读者发生了什么告诉读者其含义是什么</a:t>
            </a:r>
          </a:p>
          <a:p>
            <a:endParaRPr lang="zh-CN" altLang="en-US" dirty="0"/>
          </a:p>
        </p:txBody>
      </p:sp>
      <p:sp>
        <p:nvSpPr>
          <p:cNvPr id="4" name="灯片编号占位符 3"/>
          <p:cNvSpPr>
            <a:spLocks noGrp="1"/>
          </p:cNvSpPr>
          <p:nvPr>
            <p:ph type="sldNum" sz="quarter" idx="5"/>
          </p:nvPr>
        </p:nvSpPr>
        <p:spPr/>
        <p:txBody>
          <a:bodyPr/>
          <a:lstStyle/>
          <a:p>
            <a:fld id="{ED40A1ED-F8F9-4420-B28D-F868B0E25400}" type="slidenum">
              <a:rPr lang="zh-CN" altLang="en-US" smtClean="0"/>
              <a:t>8</a:t>
            </a:fld>
            <a:endParaRPr lang="zh-CN" altLang="en-US"/>
          </a:p>
        </p:txBody>
      </p:sp>
    </p:spTree>
    <p:extLst>
      <p:ext uri="{BB962C8B-B14F-4D97-AF65-F5344CB8AC3E}">
        <p14:creationId xmlns:p14="http://schemas.microsoft.com/office/powerpoint/2010/main" val="2168933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A5AF8-C7FA-3FC6-D18E-41E2F0B76C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485156-87C2-7B3B-2541-DCCDAB6CA2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F50908-6345-6355-2711-F709203621AB}"/>
              </a:ext>
            </a:extLst>
          </p:cNvPr>
          <p:cNvSpPr>
            <a:spLocks noGrp="1"/>
          </p:cNvSpPr>
          <p:nvPr>
            <p:ph type="body" idx="1"/>
          </p:nvPr>
        </p:nvSpPr>
        <p:spPr/>
        <p:txBody>
          <a:bodyPr/>
          <a:lstStyle/>
          <a:p>
            <a:r>
              <a:rPr lang="en-US" altLang="zh-CN" b="1" dirty="0"/>
              <a:t>Improved Example is better because it is precise, objective, data-supported, and follows academic conventions.</a:t>
            </a:r>
            <a:br>
              <a:rPr lang="en-US" altLang="zh-CN" dirty="0"/>
            </a:br>
            <a:r>
              <a:rPr lang="zh-CN" altLang="en-US" dirty="0"/>
              <a:t>📌 </a:t>
            </a:r>
            <a:r>
              <a:rPr lang="zh-CN" altLang="en-US" b="1" dirty="0"/>
              <a:t>改进示例更好，因为它准确、客观、有数据支持，并遵循学术写作规范。</a:t>
            </a:r>
            <a:endParaRPr lang="zh-CN" altLang="en-US" dirty="0"/>
          </a:p>
        </p:txBody>
      </p:sp>
      <p:sp>
        <p:nvSpPr>
          <p:cNvPr id="4" name="灯片编号占位符 3">
            <a:extLst>
              <a:ext uri="{FF2B5EF4-FFF2-40B4-BE49-F238E27FC236}">
                <a16:creationId xmlns:a16="http://schemas.microsoft.com/office/drawing/2014/main" id="{EF27964D-C597-AA6B-600C-2AFEC6C08CB3}"/>
              </a:ext>
            </a:extLst>
          </p:cNvPr>
          <p:cNvSpPr>
            <a:spLocks noGrp="1"/>
          </p:cNvSpPr>
          <p:nvPr>
            <p:ph type="sldNum" sz="quarter" idx="5"/>
          </p:nvPr>
        </p:nvSpPr>
        <p:spPr/>
        <p:txBody>
          <a:bodyPr/>
          <a:lstStyle/>
          <a:p>
            <a:fld id="{ED40A1ED-F8F9-4420-B28D-F868B0E25400}" type="slidenum">
              <a:rPr lang="zh-CN" altLang="en-US" smtClean="0"/>
              <a:t>9</a:t>
            </a:fld>
            <a:endParaRPr lang="zh-CN" altLang="en-US"/>
          </a:p>
        </p:txBody>
      </p:sp>
    </p:spTree>
    <p:extLst>
      <p:ext uri="{BB962C8B-B14F-4D97-AF65-F5344CB8AC3E}">
        <p14:creationId xmlns:p14="http://schemas.microsoft.com/office/powerpoint/2010/main" val="3913148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Ask question</a:t>
            </a:r>
            <a:br>
              <a:rPr lang="en-US" altLang="zh-CN" dirty="0"/>
            </a:br>
            <a:r>
              <a:rPr lang="en-US" altLang="zh-CN" sz="1200" b="0" i="0" kern="1200" dirty="0">
                <a:solidFill>
                  <a:schemeClr val="tx1"/>
                </a:solidFill>
                <a:effectLst/>
                <a:latin typeface="+mn-lt"/>
                <a:ea typeface="+mn-ea"/>
                <a:cs typeface="+mn-cs"/>
              </a:rPr>
              <a:t>This statement is too general and fails to specify the significance of the research results. An excellent expression, on the other hand, is</a:t>
            </a:r>
          </a:p>
          <a:p>
            <a:r>
              <a:rPr lang="en-US" altLang="zh-CN" sz="1200" b="0" i="0" kern="1200" dirty="0">
                <a:solidFill>
                  <a:schemeClr val="tx1"/>
                </a:solidFill>
                <a:effectLst/>
                <a:latin typeface="+mn-lt"/>
                <a:ea typeface="+mn-ea"/>
                <a:cs typeface="+mn-cs"/>
              </a:rPr>
              <a:t> It clearly points out the specific value of the research findings.</a:t>
            </a:r>
            <a:endParaRPr lang="zh-CN" altLang="en-US" dirty="0"/>
          </a:p>
        </p:txBody>
      </p:sp>
      <p:sp>
        <p:nvSpPr>
          <p:cNvPr id="4" name="灯片编号占位符 3"/>
          <p:cNvSpPr>
            <a:spLocks noGrp="1"/>
          </p:cNvSpPr>
          <p:nvPr>
            <p:ph type="sldNum" sz="quarter" idx="5"/>
          </p:nvPr>
        </p:nvSpPr>
        <p:spPr/>
        <p:txBody>
          <a:bodyPr/>
          <a:lstStyle/>
          <a:p>
            <a:fld id="{ED40A1ED-F8F9-4420-B28D-F868B0E25400}" type="slidenum">
              <a:rPr lang="zh-CN" altLang="en-US" smtClean="0"/>
              <a:t>10</a:t>
            </a:fld>
            <a:endParaRPr lang="zh-CN" altLang="en-US"/>
          </a:p>
        </p:txBody>
      </p:sp>
    </p:spTree>
    <p:extLst>
      <p:ext uri="{BB962C8B-B14F-4D97-AF65-F5344CB8AC3E}">
        <p14:creationId xmlns:p14="http://schemas.microsoft.com/office/powerpoint/2010/main" val="2448403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png"/><Relationship Id="rId7" Type="http://schemas.openxmlformats.org/officeDocument/2006/relationships/image" Target="../media/image29.png"/><Relationship Id="rId12"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1.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1.png"/><Relationship Id="rId7" Type="http://schemas.openxmlformats.org/officeDocument/2006/relationships/image" Target="../media/image7.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sv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45881"/>
            <a:ext cx="18288000" cy="641119"/>
            <a:chOff x="0" y="0"/>
            <a:chExt cx="24384000" cy="854826"/>
          </a:xfrm>
        </p:grpSpPr>
        <p:grpSp>
          <p:nvGrpSpPr>
            <p:cNvPr id="3" name="Group 3"/>
            <p:cNvGrpSpPr/>
            <p:nvPr/>
          </p:nvGrpSpPr>
          <p:grpSpPr>
            <a:xfrm>
              <a:off x="0" y="38100"/>
              <a:ext cx="24384000" cy="816726"/>
              <a:chOff x="0" y="0"/>
              <a:chExt cx="4816593" cy="161329"/>
            </a:xfrm>
          </p:grpSpPr>
          <p:sp>
            <p:nvSpPr>
              <p:cNvPr id="4" name="Freeform 4"/>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5" name="TextBox 5"/>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0" y="38100"/>
              <a:ext cx="24384000" cy="0"/>
            </a:xfrm>
            <a:prstGeom prst="line">
              <a:avLst/>
            </a:prstGeom>
            <a:ln w="76200" cap="flat">
              <a:solidFill>
                <a:srgbClr val="000000"/>
              </a:solidFill>
              <a:prstDash val="solid"/>
              <a:headEnd type="none" w="sm" len="sm"/>
              <a:tailEnd type="none" w="sm" len="sm"/>
            </a:ln>
          </p:spPr>
        </p:sp>
      </p:grpSp>
      <p:grpSp>
        <p:nvGrpSpPr>
          <p:cNvPr id="7" name="Group 7"/>
          <p:cNvGrpSpPr/>
          <p:nvPr/>
        </p:nvGrpSpPr>
        <p:grpSpPr>
          <a:xfrm>
            <a:off x="17423101" y="4206831"/>
            <a:ext cx="236508" cy="1047927"/>
            <a:chOff x="0" y="0"/>
            <a:chExt cx="315344" cy="1397236"/>
          </a:xfrm>
        </p:grpSpPr>
        <p:grpSp>
          <p:nvGrpSpPr>
            <p:cNvPr id="8" name="Group 8"/>
            <p:cNvGrpSpPr/>
            <p:nvPr/>
          </p:nvGrpSpPr>
          <p:grpSpPr>
            <a:xfrm>
              <a:off x="0" y="0"/>
              <a:ext cx="315344" cy="31534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DC28"/>
                </a:solid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66929" y="66929"/>
              <a:ext cx="181486" cy="18148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28"/>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45699" y="464824"/>
              <a:ext cx="223947" cy="22394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DC28"/>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45699" y="819430"/>
              <a:ext cx="223947" cy="22394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DC28"/>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46445" y="1174035"/>
              <a:ext cx="223201" cy="22320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DC28"/>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sp>
        <p:nvSpPr>
          <p:cNvPr id="23" name="Freeform 23"/>
          <p:cNvSpPr/>
          <p:nvPr/>
        </p:nvSpPr>
        <p:spPr>
          <a:xfrm>
            <a:off x="1081342" y="6667267"/>
            <a:ext cx="680325" cy="680325"/>
          </a:xfrm>
          <a:custGeom>
            <a:avLst/>
            <a:gdLst/>
            <a:ahLst/>
            <a:cxnLst/>
            <a:rect l="l" t="t" r="r" b="b"/>
            <a:pathLst>
              <a:path w="680325" h="680325">
                <a:moveTo>
                  <a:pt x="0" y="0"/>
                </a:moveTo>
                <a:lnTo>
                  <a:pt x="680325" y="0"/>
                </a:lnTo>
                <a:lnTo>
                  <a:pt x="680325" y="680325"/>
                </a:lnTo>
                <a:lnTo>
                  <a:pt x="0" y="680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4" name="Freeform 24"/>
          <p:cNvSpPr/>
          <p:nvPr/>
        </p:nvSpPr>
        <p:spPr>
          <a:xfrm>
            <a:off x="1081342" y="7700497"/>
            <a:ext cx="680325" cy="680325"/>
          </a:xfrm>
          <a:custGeom>
            <a:avLst/>
            <a:gdLst/>
            <a:ahLst/>
            <a:cxnLst/>
            <a:rect l="l" t="t" r="r" b="b"/>
            <a:pathLst>
              <a:path w="680325" h="680325">
                <a:moveTo>
                  <a:pt x="0" y="0"/>
                </a:moveTo>
                <a:lnTo>
                  <a:pt x="680325" y="0"/>
                </a:lnTo>
                <a:lnTo>
                  <a:pt x="680325" y="680324"/>
                </a:lnTo>
                <a:lnTo>
                  <a:pt x="0" y="6803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5" name="Group 25"/>
          <p:cNvGrpSpPr/>
          <p:nvPr/>
        </p:nvGrpSpPr>
        <p:grpSpPr>
          <a:xfrm>
            <a:off x="662664" y="1689436"/>
            <a:ext cx="11164140" cy="4118704"/>
            <a:chOff x="-23171" y="-409537"/>
            <a:chExt cx="12796292" cy="2748390"/>
          </a:xfrm>
        </p:grpSpPr>
        <p:sp>
          <p:nvSpPr>
            <p:cNvPr id="26" name="TextBox 26"/>
            <p:cNvSpPr txBox="1"/>
            <p:nvPr/>
          </p:nvSpPr>
          <p:spPr>
            <a:xfrm>
              <a:off x="-23171" y="-409537"/>
              <a:ext cx="10393337" cy="1232950"/>
            </a:xfrm>
            <a:prstGeom prst="rect">
              <a:avLst/>
            </a:prstGeom>
          </p:spPr>
          <p:txBody>
            <a:bodyPr wrap="square" lIns="0" tIns="0" rIns="0" bIns="0" rtlCol="0" anchor="t">
              <a:spAutoFit/>
            </a:bodyPr>
            <a:lstStyle/>
            <a:p>
              <a:pPr>
                <a:lnSpc>
                  <a:spcPts val="16800"/>
                </a:lnSpc>
              </a:pPr>
              <a:r>
                <a:rPr lang="en-US" altLang="zh-CN" sz="6600" dirty="0"/>
                <a:t>Writing Requirements for </a:t>
              </a:r>
              <a:endParaRPr lang="en-US" sz="8000" spc="-1200" dirty="0">
                <a:solidFill>
                  <a:srgbClr val="0E0C10"/>
                </a:solidFill>
                <a:latin typeface="字由点字奇妙体"/>
                <a:ea typeface="字由点字奇妙体"/>
                <a:cs typeface="字由点字奇妙体"/>
                <a:sym typeface="字由点字奇妙体"/>
              </a:endParaRPr>
            </a:p>
          </p:txBody>
        </p:sp>
        <p:sp>
          <p:nvSpPr>
            <p:cNvPr id="27" name="TextBox 27"/>
            <p:cNvSpPr txBox="1"/>
            <p:nvPr/>
          </p:nvSpPr>
          <p:spPr>
            <a:xfrm>
              <a:off x="-23171" y="1035560"/>
              <a:ext cx="12796292" cy="1303293"/>
            </a:xfrm>
            <a:prstGeom prst="rect">
              <a:avLst/>
            </a:prstGeom>
          </p:spPr>
          <p:txBody>
            <a:bodyPr wrap="square" lIns="0" tIns="0" rIns="0" bIns="0" rtlCol="0" anchor="t">
              <a:spAutoFit/>
            </a:bodyPr>
            <a:lstStyle/>
            <a:p>
              <a:pPr>
                <a:lnSpc>
                  <a:spcPts val="16800"/>
                </a:lnSpc>
              </a:pPr>
              <a:r>
                <a:rPr lang="en-US" altLang="zh-CN" sz="9600" dirty="0"/>
                <a:t>Results &amp; Conclusion</a:t>
              </a:r>
              <a:endParaRPr lang="en-US" sz="12000" spc="-1200" dirty="0">
                <a:solidFill>
                  <a:srgbClr val="0E0C10"/>
                </a:solidFill>
                <a:latin typeface="字由点字奇妙体"/>
                <a:ea typeface="字由点字奇妙体"/>
                <a:cs typeface="字由点字奇妙体"/>
                <a:sym typeface="字由点字奇妙体"/>
              </a:endParaRPr>
            </a:p>
          </p:txBody>
        </p:sp>
      </p:grpSp>
      <p:sp>
        <p:nvSpPr>
          <p:cNvPr id="28" name="Freeform 28"/>
          <p:cNvSpPr/>
          <p:nvPr/>
        </p:nvSpPr>
        <p:spPr>
          <a:xfrm rot="1819402">
            <a:off x="9824435" y="2966132"/>
            <a:ext cx="1396834" cy="962546"/>
          </a:xfrm>
          <a:custGeom>
            <a:avLst/>
            <a:gdLst/>
            <a:ahLst/>
            <a:cxnLst/>
            <a:rect l="l" t="t" r="r" b="b"/>
            <a:pathLst>
              <a:path w="1396834" h="962546">
                <a:moveTo>
                  <a:pt x="0" y="0"/>
                </a:moveTo>
                <a:lnTo>
                  <a:pt x="1396834" y="0"/>
                </a:lnTo>
                <a:lnTo>
                  <a:pt x="1396834" y="962546"/>
                </a:lnTo>
                <a:lnTo>
                  <a:pt x="0" y="9625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9" name="Group 29"/>
          <p:cNvGrpSpPr/>
          <p:nvPr/>
        </p:nvGrpSpPr>
        <p:grpSpPr>
          <a:xfrm>
            <a:off x="11273305" y="593833"/>
            <a:ext cx="1183896" cy="462509"/>
            <a:chOff x="0" y="0"/>
            <a:chExt cx="311808" cy="121813"/>
          </a:xfrm>
        </p:grpSpPr>
        <p:sp>
          <p:nvSpPr>
            <p:cNvPr id="30" name="Freeform 30"/>
            <p:cNvSpPr/>
            <p:nvPr/>
          </p:nvSpPr>
          <p:spPr>
            <a:xfrm>
              <a:off x="0" y="0"/>
              <a:ext cx="311808" cy="121813"/>
            </a:xfrm>
            <a:custGeom>
              <a:avLst/>
              <a:gdLst/>
              <a:ahLst/>
              <a:cxnLst/>
              <a:rect l="l" t="t" r="r" b="b"/>
              <a:pathLst>
                <a:path w="311808" h="121813">
                  <a:moveTo>
                    <a:pt x="45776" y="0"/>
                  </a:moveTo>
                  <a:lnTo>
                    <a:pt x="266032" y="0"/>
                  </a:lnTo>
                  <a:cubicBezTo>
                    <a:pt x="278173" y="0"/>
                    <a:pt x="289816" y="4823"/>
                    <a:pt x="298401" y="13407"/>
                  </a:cubicBezTo>
                  <a:cubicBezTo>
                    <a:pt x="306985" y="21992"/>
                    <a:pt x="311808" y="33635"/>
                    <a:pt x="311808" y="45776"/>
                  </a:cubicBezTo>
                  <a:lnTo>
                    <a:pt x="311808" y="76038"/>
                  </a:lnTo>
                  <a:cubicBezTo>
                    <a:pt x="311808" y="88178"/>
                    <a:pt x="306985" y="99821"/>
                    <a:pt x="298401" y="108406"/>
                  </a:cubicBezTo>
                  <a:cubicBezTo>
                    <a:pt x="289816" y="116990"/>
                    <a:pt x="278173" y="121813"/>
                    <a:pt x="266032" y="121813"/>
                  </a:cubicBezTo>
                  <a:lnTo>
                    <a:pt x="45776" y="121813"/>
                  </a:lnTo>
                  <a:cubicBezTo>
                    <a:pt x="33635" y="121813"/>
                    <a:pt x="21992" y="116990"/>
                    <a:pt x="13407" y="108406"/>
                  </a:cubicBezTo>
                  <a:cubicBezTo>
                    <a:pt x="4823" y="99821"/>
                    <a:pt x="0" y="88178"/>
                    <a:pt x="0" y="76038"/>
                  </a:cubicBezTo>
                  <a:lnTo>
                    <a:pt x="0" y="45776"/>
                  </a:lnTo>
                  <a:cubicBezTo>
                    <a:pt x="0" y="33635"/>
                    <a:pt x="4823" y="21992"/>
                    <a:pt x="13407" y="13407"/>
                  </a:cubicBezTo>
                  <a:cubicBezTo>
                    <a:pt x="21992" y="4823"/>
                    <a:pt x="33635" y="0"/>
                    <a:pt x="45776" y="0"/>
                  </a:cubicBezTo>
                  <a:close/>
                </a:path>
              </a:pathLst>
            </a:custGeom>
            <a:solidFill>
              <a:srgbClr val="FFDE59"/>
            </a:solidFill>
          </p:spPr>
        </p:sp>
        <p:sp>
          <p:nvSpPr>
            <p:cNvPr id="31" name="TextBox 31"/>
            <p:cNvSpPr txBox="1"/>
            <p:nvPr/>
          </p:nvSpPr>
          <p:spPr>
            <a:xfrm>
              <a:off x="0" y="-47625"/>
              <a:ext cx="311808" cy="169438"/>
            </a:xfrm>
            <a:prstGeom prst="rect">
              <a:avLst/>
            </a:prstGeom>
          </p:spPr>
          <p:txBody>
            <a:bodyPr lIns="50800" tIns="50800" rIns="50800" bIns="50800" rtlCol="0" anchor="ctr"/>
            <a:lstStyle/>
            <a:p>
              <a:pPr algn="ctr">
                <a:lnSpc>
                  <a:spcPts val="3359"/>
                </a:lnSpc>
              </a:pPr>
              <a:endParaRPr/>
            </a:p>
          </p:txBody>
        </p:sp>
      </p:grpSp>
      <p:sp>
        <p:nvSpPr>
          <p:cNvPr id="32" name="Freeform 32"/>
          <p:cNvSpPr/>
          <p:nvPr/>
        </p:nvSpPr>
        <p:spPr>
          <a:xfrm>
            <a:off x="10508155" y="608019"/>
            <a:ext cx="343364" cy="434139"/>
          </a:xfrm>
          <a:custGeom>
            <a:avLst/>
            <a:gdLst/>
            <a:ahLst/>
            <a:cxnLst/>
            <a:rect l="l" t="t" r="r" b="b"/>
            <a:pathLst>
              <a:path w="343364" h="434139">
                <a:moveTo>
                  <a:pt x="0" y="0"/>
                </a:moveTo>
                <a:lnTo>
                  <a:pt x="343364" y="0"/>
                </a:lnTo>
                <a:lnTo>
                  <a:pt x="343364" y="434139"/>
                </a:lnTo>
                <a:lnTo>
                  <a:pt x="0" y="4341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Freeform 33"/>
          <p:cNvSpPr/>
          <p:nvPr/>
        </p:nvSpPr>
        <p:spPr>
          <a:xfrm>
            <a:off x="9881218" y="2271259"/>
            <a:ext cx="5151964" cy="5151964"/>
          </a:xfrm>
          <a:custGeom>
            <a:avLst/>
            <a:gdLst/>
            <a:ahLst/>
            <a:cxnLst/>
            <a:rect l="l" t="t" r="r" b="b"/>
            <a:pathLst>
              <a:path w="5151964" h="5151964">
                <a:moveTo>
                  <a:pt x="0" y="0"/>
                </a:moveTo>
                <a:lnTo>
                  <a:pt x="5151964" y="0"/>
                </a:lnTo>
                <a:lnTo>
                  <a:pt x="5151964" y="5151964"/>
                </a:lnTo>
                <a:lnTo>
                  <a:pt x="0" y="5151964"/>
                </a:lnTo>
                <a:lnTo>
                  <a:pt x="0" y="0"/>
                </a:lnTo>
                <a:close/>
              </a:path>
            </a:pathLst>
          </a:custGeom>
          <a:blipFill>
            <a:blip r:embed="rId11"/>
            <a:stretch>
              <a:fillRect/>
            </a:stretch>
          </a:blipFill>
        </p:spPr>
      </p:sp>
      <p:sp>
        <p:nvSpPr>
          <p:cNvPr id="34" name="TextBox 34"/>
          <p:cNvSpPr txBox="1"/>
          <p:nvPr/>
        </p:nvSpPr>
        <p:spPr>
          <a:xfrm>
            <a:off x="9677001" y="5292891"/>
            <a:ext cx="7960436" cy="3333809"/>
          </a:xfrm>
          <a:prstGeom prst="rect">
            <a:avLst/>
          </a:prstGeom>
        </p:spPr>
        <p:txBody>
          <a:bodyPr lIns="0" tIns="0" rIns="0" bIns="0" rtlCol="0" anchor="t">
            <a:spAutoFit/>
          </a:bodyPr>
          <a:lstStyle/>
          <a:p>
            <a:pPr algn="r">
              <a:lnSpc>
                <a:spcPts val="11699"/>
              </a:lnSpc>
            </a:pPr>
            <a:r>
              <a:rPr lang="en-US" sz="12999" dirty="0">
                <a:solidFill>
                  <a:srgbClr val="3C9FFF"/>
                </a:solidFill>
                <a:latin typeface="Absolutely Sharp "/>
                <a:ea typeface="Absolutely Sharp "/>
                <a:cs typeface="Absolutely Sharp "/>
                <a:sym typeface="Absolutely Sharp "/>
              </a:rPr>
              <a:t>LET’S</a:t>
            </a:r>
          </a:p>
          <a:p>
            <a:pPr algn="r">
              <a:lnSpc>
                <a:spcPts val="11699"/>
              </a:lnSpc>
            </a:pPr>
            <a:r>
              <a:rPr lang="en-US" sz="12999" dirty="0">
                <a:solidFill>
                  <a:srgbClr val="3C9FFF"/>
                </a:solidFill>
                <a:latin typeface="Absolutely Sharp "/>
                <a:ea typeface="Absolutely Sharp "/>
                <a:cs typeface="Absolutely Sharp "/>
                <a:sym typeface="Absolutely Sharp "/>
              </a:rPr>
              <a:t>BEGIN!</a:t>
            </a:r>
          </a:p>
        </p:txBody>
      </p:sp>
      <p:grpSp>
        <p:nvGrpSpPr>
          <p:cNvPr id="35" name="Group 35"/>
          <p:cNvGrpSpPr/>
          <p:nvPr/>
        </p:nvGrpSpPr>
        <p:grpSpPr>
          <a:xfrm>
            <a:off x="2063586" y="6611031"/>
            <a:ext cx="4975879" cy="1757121"/>
            <a:chOff x="0" y="-142875"/>
            <a:chExt cx="6634506" cy="2342828"/>
          </a:xfrm>
        </p:grpSpPr>
        <p:sp>
          <p:nvSpPr>
            <p:cNvPr id="36" name="TextBox 36"/>
            <p:cNvSpPr txBox="1"/>
            <p:nvPr/>
          </p:nvSpPr>
          <p:spPr>
            <a:xfrm>
              <a:off x="0" y="-142875"/>
              <a:ext cx="6634506" cy="965221"/>
            </a:xfrm>
            <a:prstGeom prst="rect">
              <a:avLst/>
            </a:prstGeom>
          </p:spPr>
          <p:txBody>
            <a:bodyPr lIns="0" tIns="0" rIns="0" bIns="0" rtlCol="0" anchor="t">
              <a:spAutoFit/>
            </a:bodyPr>
            <a:lstStyle/>
            <a:p>
              <a:pPr algn="l">
                <a:lnSpc>
                  <a:spcPts val="6080"/>
                </a:lnSpc>
              </a:pPr>
              <a:r>
                <a:rPr lang="en-US" altLang="zh-CN" sz="3800" b="1" spc="228" dirty="0">
                  <a:solidFill>
                    <a:srgbClr val="262626"/>
                  </a:solidFill>
                  <a:latin typeface="阿里巴巴普惠体 Medium"/>
                  <a:ea typeface="阿里巴巴普惠体 Medium"/>
                  <a:cs typeface="阿里巴巴普惠体 Medium"/>
                  <a:sym typeface="阿里巴巴普惠体 Medium"/>
                </a:rPr>
                <a:t>Presenter</a:t>
              </a:r>
              <a:r>
                <a:rPr lang="en-US" sz="3800" b="1" spc="228" dirty="0">
                  <a:solidFill>
                    <a:srgbClr val="262626"/>
                  </a:solidFill>
                  <a:latin typeface="阿里巴巴普惠体 Medium"/>
                  <a:ea typeface="阿里巴巴普惠体 Medium"/>
                  <a:cs typeface="阿里巴巴普惠体 Medium"/>
                  <a:sym typeface="阿里巴巴普惠体 Medium"/>
                </a:rPr>
                <a:t>：</a:t>
              </a:r>
              <a:r>
                <a:rPr lang="zh-CN" altLang="en-US" sz="3800" b="1" spc="228" dirty="0">
                  <a:solidFill>
                    <a:srgbClr val="262626"/>
                  </a:solidFill>
                  <a:latin typeface="阿里巴巴普惠体 Medium"/>
                  <a:ea typeface="阿里巴巴普惠体 Medium"/>
                  <a:cs typeface="阿里巴巴普惠体 Medium"/>
                  <a:sym typeface="阿里巴巴普惠体 Medium"/>
                </a:rPr>
                <a:t>丁涛</a:t>
              </a:r>
              <a:endParaRPr lang="en-US" sz="3800" b="1" spc="228" dirty="0">
                <a:solidFill>
                  <a:srgbClr val="262626"/>
                </a:solidFill>
                <a:latin typeface="阿里巴巴普惠体 Medium"/>
                <a:ea typeface="阿里巴巴普惠体 Medium"/>
                <a:cs typeface="阿里巴巴普惠体 Medium"/>
                <a:sym typeface="阿里巴巴普惠体 Medium"/>
              </a:endParaRPr>
            </a:p>
          </p:txBody>
        </p:sp>
        <p:sp>
          <p:nvSpPr>
            <p:cNvPr id="37" name="TextBox 37"/>
            <p:cNvSpPr txBox="1"/>
            <p:nvPr/>
          </p:nvSpPr>
          <p:spPr>
            <a:xfrm>
              <a:off x="0" y="1234732"/>
              <a:ext cx="6634506" cy="965221"/>
            </a:xfrm>
            <a:prstGeom prst="rect">
              <a:avLst/>
            </a:prstGeom>
          </p:spPr>
          <p:txBody>
            <a:bodyPr lIns="0" tIns="0" rIns="0" bIns="0" rtlCol="0" anchor="t">
              <a:spAutoFit/>
            </a:bodyPr>
            <a:lstStyle/>
            <a:p>
              <a:pPr algn="l">
                <a:lnSpc>
                  <a:spcPts val="6080"/>
                </a:lnSpc>
              </a:pPr>
              <a:r>
                <a:rPr lang="en-US" altLang="zh-CN" sz="3800" b="1" spc="228" dirty="0">
                  <a:solidFill>
                    <a:srgbClr val="262626"/>
                  </a:solidFill>
                  <a:latin typeface="阿里巴巴普惠体 Medium"/>
                  <a:ea typeface="阿里巴巴普惠体 Medium"/>
                  <a:cs typeface="阿里巴巴普惠体 Medium"/>
                  <a:sym typeface="阿里巴巴普惠体 Medium"/>
                </a:rPr>
                <a:t>Date</a:t>
              </a:r>
              <a:r>
                <a:rPr lang="en-US" sz="3800" b="1" spc="228" dirty="0">
                  <a:solidFill>
                    <a:srgbClr val="262626"/>
                  </a:solidFill>
                  <a:latin typeface="阿里巴巴普惠体 Medium"/>
                  <a:ea typeface="阿里巴巴普惠体 Medium"/>
                  <a:cs typeface="阿里巴巴普惠体 Medium"/>
                  <a:sym typeface="阿里巴巴普惠体 Medium"/>
                </a:rPr>
                <a:t>：11.20</a:t>
              </a:r>
            </a:p>
          </p:txBody>
        </p:sp>
      </p:grpSp>
      <p:sp>
        <p:nvSpPr>
          <p:cNvPr id="38" name="TextBox 38"/>
          <p:cNvSpPr txBox="1"/>
          <p:nvPr/>
        </p:nvSpPr>
        <p:spPr>
          <a:xfrm>
            <a:off x="10975344"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a:ea typeface="Arial Nova"/>
                <a:cs typeface="Arial Nova"/>
                <a:sym typeface="Arial Nova"/>
              </a:rPr>
              <a:t>Cover</a:t>
            </a:r>
          </a:p>
        </p:txBody>
      </p:sp>
      <p:sp>
        <p:nvSpPr>
          <p:cNvPr id="39" name="TextBox 39"/>
          <p:cNvSpPr txBox="1"/>
          <p:nvPr/>
        </p:nvSpPr>
        <p:spPr>
          <a:xfrm>
            <a:off x="12662287" y="598393"/>
            <a:ext cx="1779817" cy="405765"/>
          </a:xfrm>
          <a:prstGeom prst="rect">
            <a:avLst/>
          </a:prstGeom>
        </p:spPr>
        <p:txBody>
          <a:bodyPr lIns="0" tIns="0" rIns="0" bIns="0" rtlCol="0" anchor="t">
            <a:spAutoFit/>
          </a:bodyPr>
          <a:lstStyle/>
          <a:p>
            <a:pPr algn="ctr">
              <a:lnSpc>
                <a:spcPts val="3359"/>
              </a:lnSpc>
            </a:pPr>
            <a:r>
              <a:rPr lang="en-US" sz="2400" dirty="0">
                <a:solidFill>
                  <a:srgbClr val="0E0C10"/>
                </a:solidFill>
                <a:latin typeface="Arial Nova Light"/>
                <a:ea typeface="Arial Nova Light"/>
                <a:cs typeface="Arial Nova Light"/>
                <a:sym typeface="Arial Nova Light"/>
              </a:rPr>
              <a:t>Contents</a:t>
            </a:r>
          </a:p>
        </p:txBody>
      </p:sp>
      <p:sp>
        <p:nvSpPr>
          <p:cNvPr id="40" name="TextBox 40"/>
          <p:cNvSpPr txBox="1"/>
          <p:nvPr/>
        </p:nvSpPr>
        <p:spPr>
          <a:xfrm>
            <a:off x="14557930" y="598393"/>
            <a:ext cx="1779817" cy="405765"/>
          </a:xfrm>
          <a:prstGeom prst="rect">
            <a:avLst/>
          </a:prstGeom>
        </p:spPr>
        <p:txBody>
          <a:bodyPr lIns="0" tIns="0" rIns="0" bIns="0" rtlCol="0" anchor="t">
            <a:spAutoFit/>
          </a:bodyPr>
          <a:lstStyle/>
          <a:p>
            <a:pPr algn="ctr">
              <a:lnSpc>
                <a:spcPts val="3359"/>
              </a:lnSpc>
            </a:pPr>
            <a:r>
              <a:rPr lang="en-US" sz="2400" dirty="0">
                <a:solidFill>
                  <a:srgbClr val="0E0C10"/>
                </a:solidFill>
                <a:latin typeface="Arial Nova Light"/>
                <a:ea typeface="Arial Nova Light"/>
                <a:cs typeface="Arial Nova Light"/>
                <a:sym typeface="Arial Nova Light"/>
              </a:rPr>
              <a:t>Report</a:t>
            </a:r>
          </a:p>
        </p:txBody>
      </p:sp>
      <p:sp>
        <p:nvSpPr>
          <p:cNvPr id="41" name="TextBox 41"/>
          <p:cNvSpPr txBox="1"/>
          <p:nvPr/>
        </p:nvSpPr>
        <p:spPr>
          <a:xfrm>
            <a:off x="1630740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Ending</a:t>
            </a:r>
          </a:p>
        </p:txBody>
      </p:sp>
      <p:sp>
        <p:nvSpPr>
          <p:cNvPr id="42" name="Freeform 42"/>
          <p:cNvSpPr/>
          <p:nvPr/>
        </p:nvSpPr>
        <p:spPr>
          <a:xfrm>
            <a:off x="238125" y="133350"/>
            <a:ext cx="3700229" cy="801635"/>
          </a:xfrm>
          <a:custGeom>
            <a:avLst/>
            <a:gdLst/>
            <a:ahLst/>
            <a:cxnLst/>
            <a:rect l="l" t="t" r="r" b="b"/>
            <a:pathLst>
              <a:path w="3700229" h="801635">
                <a:moveTo>
                  <a:pt x="0" y="0"/>
                </a:moveTo>
                <a:lnTo>
                  <a:pt x="3700229" y="0"/>
                </a:lnTo>
                <a:lnTo>
                  <a:pt x="3700229" y="801635"/>
                </a:lnTo>
                <a:lnTo>
                  <a:pt x="0" y="801635"/>
                </a:lnTo>
                <a:lnTo>
                  <a:pt x="0" y="0"/>
                </a:lnTo>
                <a:close/>
              </a:path>
            </a:pathLst>
          </a:custGeom>
          <a:blipFill>
            <a:blip r:embed="rId12"/>
            <a:stretch>
              <a:fillRect l="-53184" t="-281341" b="-31413"/>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C9B20-24D2-D281-AB84-9950CE5A46B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A163489-64C0-9794-B805-B80FAB7E30B1}"/>
              </a:ext>
            </a:extLst>
          </p:cNvPr>
          <p:cNvGrpSpPr/>
          <p:nvPr/>
        </p:nvGrpSpPr>
        <p:grpSpPr>
          <a:xfrm>
            <a:off x="0" y="9645881"/>
            <a:ext cx="18288000" cy="641119"/>
            <a:chOff x="0" y="0"/>
            <a:chExt cx="24384000" cy="854826"/>
          </a:xfrm>
        </p:grpSpPr>
        <p:grpSp>
          <p:nvGrpSpPr>
            <p:cNvPr id="3" name="Group 3">
              <a:extLst>
                <a:ext uri="{FF2B5EF4-FFF2-40B4-BE49-F238E27FC236}">
                  <a16:creationId xmlns:a16="http://schemas.microsoft.com/office/drawing/2014/main" id="{41A5E50C-A925-C3C6-A3E1-B6A61EB29548}"/>
                </a:ext>
              </a:extLst>
            </p:cNvPr>
            <p:cNvGrpSpPr/>
            <p:nvPr/>
          </p:nvGrpSpPr>
          <p:grpSpPr>
            <a:xfrm>
              <a:off x="0" y="38100"/>
              <a:ext cx="24384000" cy="816726"/>
              <a:chOff x="0" y="0"/>
              <a:chExt cx="4816593" cy="161329"/>
            </a:xfrm>
          </p:grpSpPr>
          <p:sp>
            <p:nvSpPr>
              <p:cNvPr id="4" name="Freeform 4">
                <a:extLst>
                  <a:ext uri="{FF2B5EF4-FFF2-40B4-BE49-F238E27FC236}">
                    <a16:creationId xmlns:a16="http://schemas.microsoft.com/office/drawing/2014/main" id="{2713055F-9D23-5909-4190-EE5D90CD2EF2}"/>
                  </a:ext>
                </a:extLst>
              </p:cNvPr>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5" name="TextBox 5">
                <a:extLst>
                  <a:ext uri="{FF2B5EF4-FFF2-40B4-BE49-F238E27FC236}">
                    <a16:creationId xmlns:a16="http://schemas.microsoft.com/office/drawing/2014/main" id="{80E880CE-20E3-BD61-505E-9274F2B82551}"/>
                  </a:ext>
                </a:extLst>
              </p:cNvPr>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6" name="AutoShape 6">
              <a:extLst>
                <a:ext uri="{FF2B5EF4-FFF2-40B4-BE49-F238E27FC236}">
                  <a16:creationId xmlns:a16="http://schemas.microsoft.com/office/drawing/2014/main" id="{2EBB05B5-0C3E-2510-F5DF-2E64257C9430}"/>
                </a:ext>
              </a:extLst>
            </p:cNvPr>
            <p:cNvSpPr/>
            <p:nvPr/>
          </p:nvSpPr>
          <p:spPr>
            <a:xfrm>
              <a:off x="0" y="38100"/>
              <a:ext cx="24384000" cy="0"/>
            </a:xfrm>
            <a:prstGeom prst="line">
              <a:avLst/>
            </a:prstGeom>
            <a:ln w="76200" cap="flat">
              <a:solidFill>
                <a:srgbClr val="000000"/>
              </a:solidFill>
              <a:prstDash val="solid"/>
              <a:headEnd type="none" w="sm" len="sm"/>
              <a:tailEnd type="none" w="sm" len="sm"/>
            </a:ln>
          </p:spPr>
        </p:sp>
      </p:grpSp>
      <p:sp>
        <p:nvSpPr>
          <p:cNvPr id="25" name="Freeform 25">
            <a:extLst>
              <a:ext uri="{FF2B5EF4-FFF2-40B4-BE49-F238E27FC236}">
                <a16:creationId xmlns:a16="http://schemas.microsoft.com/office/drawing/2014/main" id="{0CAD434D-24AC-FF35-9796-928BF08F0541}"/>
              </a:ext>
            </a:extLst>
          </p:cNvPr>
          <p:cNvSpPr/>
          <p:nvPr/>
        </p:nvSpPr>
        <p:spPr>
          <a:xfrm flipH="1">
            <a:off x="584990" y="520880"/>
            <a:ext cx="1178115" cy="1089150"/>
          </a:xfrm>
          <a:custGeom>
            <a:avLst/>
            <a:gdLst/>
            <a:ahLst/>
            <a:cxnLst/>
            <a:rect l="l" t="t" r="r" b="b"/>
            <a:pathLst>
              <a:path w="1178115" h="1089150">
                <a:moveTo>
                  <a:pt x="1178116" y="0"/>
                </a:moveTo>
                <a:lnTo>
                  <a:pt x="0" y="0"/>
                </a:lnTo>
                <a:lnTo>
                  <a:pt x="0" y="1089150"/>
                </a:lnTo>
                <a:lnTo>
                  <a:pt x="1178116" y="1089150"/>
                </a:lnTo>
                <a:lnTo>
                  <a:pt x="117811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1" name="TextBox 41">
            <a:extLst>
              <a:ext uri="{FF2B5EF4-FFF2-40B4-BE49-F238E27FC236}">
                <a16:creationId xmlns:a16="http://schemas.microsoft.com/office/drawing/2014/main" id="{D4741900-9ECD-3D57-DE69-92265857EBAC}"/>
              </a:ext>
            </a:extLst>
          </p:cNvPr>
          <p:cNvSpPr txBox="1"/>
          <p:nvPr/>
        </p:nvSpPr>
        <p:spPr>
          <a:xfrm>
            <a:off x="1974809" y="491745"/>
            <a:ext cx="12122190" cy="1227131"/>
          </a:xfrm>
          <a:prstGeom prst="rect">
            <a:avLst/>
          </a:prstGeom>
        </p:spPr>
        <p:txBody>
          <a:bodyPr wrap="square" lIns="0" tIns="0" rIns="0" bIns="0" rtlCol="0" anchor="t">
            <a:spAutoFit/>
          </a:bodyPr>
          <a:lstStyle/>
          <a:p>
            <a:pPr algn="l">
              <a:lnSpc>
                <a:spcPts val="10080"/>
              </a:lnSpc>
            </a:pPr>
            <a:r>
              <a:rPr lang="en-US" sz="7200" spc="-504" dirty="0">
                <a:solidFill>
                  <a:srgbClr val="0E0C10"/>
                </a:solidFill>
                <a:latin typeface="字由点字奇妙体"/>
                <a:ea typeface="字由点字奇妙体"/>
                <a:cs typeface="字由点字奇妙体"/>
                <a:sym typeface="字由点字奇妙体"/>
              </a:rPr>
              <a:t>Small Conclusion Examples</a:t>
            </a:r>
          </a:p>
        </p:txBody>
      </p:sp>
      <p:sp>
        <p:nvSpPr>
          <p:cNvPr id="43" name="文本框 42">
            <a:extLst>
              <a:ext uri="{FF2B5EF4-FFF2-40B4-BE49-F238E27FC236}">
                <a16:creationId xmlns:a16="http://schemas.microsoft.com/office/drawing/2014/main" id="{C7773B16-63C2-C9F3-187C-130AB9BD2E71}"/>
              </a:ext>
            </a:extLst>
          </p:cNvPr>
          <p:cNvSpPr txBox="1"/>
          <p:nvPr/>
        </p:nvSpPr>
        <p:spPr>
          <a:xfrm>
            <a:off x="2667000" y="2841452"/>
            <a:ext cx="11201400" cy="2062103"/>
          </a:xfrm>
          <a:prstGeom prst="rect">
            <a:avLst/>
          </a:prstGeom>
          <a:noFill/>
        </p:spPr>
        <p:txBody>
          <a:bodyPr wrap="square">
            <a:spAutoFit/>
          </a:bodyPr>
          <a:lstStyle/>
          <a:p>
            <a:r>
              <a:rPr lang="en-US" altLang="zh-CN" sz="4000" dirty="0"/>
              <a:t>“</a:t>
            </a:r>
            <a:r>
              <a:rPr lang="en-US" altLang="zh-CN" sz="4400" dirty="0"/>
              <a:t>In</a:t>
            </a:r>
            <a:r>
              <a:rPr lang="en-US" altLang="zh-CN" sz="4000" dirty="0"/>
              <a:t> </a:t>
            </a:r>
            <a:r>
              <a:rPr lang="en-US" altLang="zh-CN" sz="4400" dirty="0"/>
              <a:t>conclusion</a:t>
            </a:r>
            <a:r>
              <a:rPr lang="en-US" altLang="zh-CN" sz="4000" dirty="0"/>
              <a:t>, the </a:t>
            </a:r>
            <a:r>
              <a:rPr lang="en-US" altLang="zh-CN" sz="4400" dirty="0"/>
              <a:t>results</a:t>
            </a:r>
            <a:r>
              <a:rPr lang="en-US" altLang="zh-CN" sz="4000" dirty="0"/>
              <a:t> </a:t>
            </a:r>
            <a:r>
              <a:rPr lang="en-US" altLang="zh-CN" sz="4400" dirty="0"/>
              <a:t>were</a:t>
            </a:r>
            <a:r>
              <a:rPr lang="en-US" altLang="zh-CN" sz="4000" dirty="0"/>
              <a:t> </a:t>
            </a:r>
            <a:r>
              <a:rPr lang="en-US" altLang="zh-CN" sz="4400" dirty="0"/>
              <a:t>interesting</a:t>
            </a:r>
            <a:r>
              <a:rPr lang="en-US" altLang="zh-CN" sz="4000" dirty="0"/>
              <a:t> </a:t>
            </a:r>
            <a:r>
              <a:rPr lang="en-US" altLang="zh-CN" sz="4400" dirty="0"/>
              <a:t>and</a:t>
            </a:r>
            <a:r>
              <a:rPr lang="en-US" altLang="zh-CN" sz="4000" dirty="0"/>
              <a:t> </a:t>
            </a:r>
            <a:r>
              <a:rPr lang="en-US" altLang="zh-CN" sz="4400" dirty="0"/>
              <a:t>useful</a:t>
            </a:r>
            <a:r>
              <a:rPr lang="en-US" altLang="zh-CN" sz="4000" dirty="0"/>
              <a:t>.”</a:t>
            </a:r>
          </a:p>
          <a:p>
            <a:endParaRPr lang="en-US" altLang="zh-CN" sz="4000" dirty="0"/>
          </a:p>
        </p:txBody>
      </p:sp>
      <p:sp>
        <p:nvSpPr>
          <p:cNvPr id="45" name="文本框 44">
            <a:extLst>
              <a:ext uri="{FF2B5EF4-FFF2-40B4-BE49-F238E27FC236}">
                <a16:creationId xmlns:a16="http://schemas.microsoft.com/office/drawing/2014/main" id="{58E44C7E-EFDE-3875-0F31-7D88B4D532B5}"/>
              </a:ext>
            </a:extLst>
          </p:cNvPr>
          <p:cNvSpPr txBox="1"/>
          <p:nvPr/>
        </p:nvSpPr>
        <p:spPr>
          <a:xfrm>
            <a:off x="2653552" y="5854956"/>
            <a:ext cx="11443447" cy="2123658"/>
          </a:xfrm>
          <a:prstGeom prst="rect">
            <a:avLst/>
          </a:prstGeom>
          <a:noFill/>
        </p:spPr>
        <p:txBody>
          <a:bodyPr wrap="square">
            <a:spAutoFit/>
          </a:bodyPr>
          <a:lstStyle/>
          <a:p>
            <a:r>
              <a:rPr lang="en-US" altLang="zh-CN" sz="4000" dirty="0"/>
              <a:t>“</a:t>
            </a:r>
            <a:r>
              <a:rPr lang="en-US" altLang="zh-CN" sz="4400" dirty="0"/>
              <a:t>The</a:t>
            </a:r>
            <a:r>
              <a:rPr lang="en-US" altLang="zh-CN" sz="4000" dirty="0"/>
              <a:t> </a:t>
            </a:r>
            <a:r>
              <a:rPr lang="en-US" altLang="zh-CN" sz="4400" dirty="0"/>
              <a:t>findings</a:t>
            </a:r>
            <a:r>
              <a:rPr lang="en-US" altLang="zh-CN" sz="4000" dirty="0"/>
              <a:t> </a:t>
            </a:r>
            <a:r>
              <a:rPr lang="en-US" altLang="zh-CN" sz="4400" dirty="0"/>
              <a:t>indicate</a:t>
            </a:r>
            <a:r>
              <a:rPr lang="en-US" altLang="zh-CN" sz="4000" dirty="0"/>
              <a:t> </a:t>
            </a:r>
            <a:r>
              <a:rPr lang="en-US" altLang="zh-CN" sz="4400" dirty="0"/>
              <a:t>that</a:t>
            </a:r>
            <a:r>
              <a:rPr lang="en-US" altLang="zh-CN" sz="4000" dirty="0"/>
              <a:t> </a:t>
            </a:r>
            <a:r>
              <a:rPr lang="en-US" altLang="zh-CN" sz="4400" dirty="0"/>
              <a:t>explicit</a:t>
            </a:r>
            <a:r>
              <a:rPr lang="en-US" altLang="zh-CN" sz="4000" dirty="0"/>
              <a:t> </a:t>
            </a:r>
            <a:r>
              <a:rPr lang="en-US" altLang="zh-CN" sz="4400" dirty="0"/>
              <a:t>vocabulary</a:t>
            </a:r>
            <a:r>
              <a:rPr lang="en-US" altLang="zh-CN" sz="4000" dirty="0"/>
              <a:t> </a:t>
            </a:r>
            <a:r>
              <a:rPr lang="en-US" altLang="zh-CN" sz="4400" dirty="0"/>
              <a:t>instruction</a:t>
            </a:r>
            <a:r>
              <a:rPr lang="en-US" altLang="zh-CN" sz="4000" dirty="0"/>
              <a:t> </a:t>
            </a:r>
            <a:r>
              <a:rPr lang="en-US" altLang="zh-CN" sz="4400" dirty="0"/>
              <a:t>improves</a:t>
            </a:r>
            <a:r>
              <a:rPr lang="en-US" altLang="zh-CN" sz="4000" dirty="0"/>
              <a:t> </a:t>
            </a:r>
            <a:r>
              <a:rPr lang="en-US" altLang="zh-CN" sz="4400" dirty="0"/>
              <a:t>learners</a:t>
            </a:r>
            <a:r>
              <a:rPr lang="en-US" altLang="zh-CN" sz="4000" dirty="0"/>
              <a:t>’ </a:t>
            </a:r>
            <a:r>
              <a:rPr lang="en-US" altLang="zh-CN" sz="4400" dirty="0"/>
              <a:t>reading</a:t>
            </a:r>
            <a:r>
              <a:rPr lang="en-US" altLang="zh-CN" sz="4000" dirty="0"/>
              <a:t> </a:t>
            </a:r>
            <a:r>
              <a:rPr lang="en-US" altLang="zh-CN" sz="4400" dirty="0"/>
              <a:t>comprehension</a:t>
            </a:r>
            <a:r>
              <a:rPr lang="en-US" altLang="zh-CN" sz="4000" dirty="0"/>
              <a:t>.”</a:t>
            </a:r>
          </a:p>
        </p:txBody>
      </p:sp>
      <p:pic>
        <p:nvPicPr>
          <p:cNvPr id="4100" name="Picture 4">
            <a:extLst>
              <a:ext uri="{FF2B5EF4-FFF2-40B4-BE49-F238E27FC236}">
                <a16:creationId xmlns:a16="http://schemas.microsoft.com/office/drawing/2014/main" id="{F0FF0FDA-0AD5-DBEF-4D2A-B17400377A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989" y="2596043"/>
            <a:ext cx="1701011" cy="1984513"/>
          </a:xfrm>
          <a:prstGeom prst="rect">
            <a:avLst/>
          </a:prstGeom>
          <a:solidFill>
            <a:schemeClr val="tx1"/>
          </a:solidFill>
        </p:spPr>
      </p:pic>
      <p:pic>
        <p:nvPicPr>
          <p:cNvPr id="4102" name="Picture 6">
            <a:extLst>
              <a:ext uri="{FF2B5EF4-FFF2-40B4-BE49-F238E27FC236}">
                <a16:creationId xmlns:a16="http://schemas.microsoft.com/office/drawing/2014/main" id="{ADE8A882-FFB3-CC37-1620-9DC3761DA2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864" y="6209378"/>
            <a:ext cx="1534136" cy="1414814"/>
          </a:xfrm>
          <a:prstGeom prst="rect">
            <a:avLst/>
          </a:prstGeom>
          <a:solidFill>
            <a:schemeClr val="tx1"/>
          </a:solidFill>
        </p:spPr>
      </p:pic>
      <p:sp>
        <p:nvSpPr>
          <p:cNvPr id="51" name="文本框 50">
            <a:extLst>
              <a:ext uri="{FF2B5EF4-FFF2-40B4-BE49-F238E27FC236}">
                <a16:creationId xmlns:a16="http://schemas.microsoft.com/office/drawing/2014/main" id="{6A505399-4C25-5285-98F6-8148472B65DF}"/>
              </a:ext>
            </a:extLst>
          </p:cNvPr>
          <p:cNvSpPr txBox="1"/>
          <p:nvPr/>
        </p:nvSpPr>
        <p:spPr>
          <a:xfrm>
            <a:off x="8458200" y="9113091"/>
            <a:ext cx="9829796" cy="369332"/>
          </a:xfrm>
          <a:prstGeom prst="rect">
            <a:avLst/>
          </a:prstGeom>
          <a:noFill/>
        </p:spPr>
        <p:txBody>
          <a:bodyPr wrap="square">
            <a:spAutoFit/>
          </a:bodyPr>
          <a:lstStyle/>
          <a:p>
            <a:r>
              <a:rPr lang="en-US" altLang="zh-CN" dirty="0"/>
              <a:t>Source: Nation, I. S. P. (2013). Learning Vocabulary in Another Language. Cambridge University Press.</a:t>
            </a:r>
          </a:p>
        </p:txBody>
      </p:sp>
    </p:spTree>
    <p:extLst>
      <p:ext uri="{BB962C8B-B14F-4D97-AF65-F5344CB8AC3E}">
        <p14:creationId xmlns:p14="http://schemas.microsoft.com/office/powerpoint/2010/main" val="1685505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70258" y="3021693"/>
            <a:ext cx="7763875" cy="77638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9FFF"/>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9645881"/>
            <a:ext cx="18288000" cy="641119"/>
            <a:chOff x="0" y="0"/>
            <a:chExt cx="24384000" cy="854826"/>
          </a:xfrm>
        </p:grpSpPr>
        <p:grpSp>
          <p:nvGrpSpPr>
            <p:cNvPr id="6" name="Group 6"/>
            <p:cNvGrpSpPr/>
            <p:nvPr/>
          </p:nvGrpSpPr>
          <p:grpSpPr>
            <a:xfrm>
              <a:off x="0" y="38100"/>
              <a:ext cx="24384000" cy="816726"/>
              <a:chOff x="0" y="0"/>
              <a:chExt cx="4816593" cy="161329"/>
            </a:xfrm>
          </p:grpSpPr>
          <p:sp>
            <p:nvSpPr>
              <p:cNvPr id="7" name="Freeform 7"/>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8" name="TextBox 8"/>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9" name="AutoShape 9"/>
            <p:cNvSpPr/>
            <p:nvPr/>
          </p:nvSpPr>
          <p:spPr>
            <a:xfrm>
              <a:off x="0" y="38100"/>
              <a:ext cx="24384000" cy="0"/>
            </a:xfrm>
            <a:prstGeom prst="line">
              <a:avLst/>
            </a:prstGeom>
            <a:ln w="76200" cap="flat">
              <a:solidFill>
                <a:srgbClr val="000000"/>
              </a:solidFill>
              <a:prstDash val="solid"/>
              <a:headEnd type="none" w="sm" len="sm"/>
              <a:tailEnd type="none" w="sm" len="sm"/>
            </a:ln>
          </p:spPr>
        </p:sp>
      </p:grpSp>
      <p:grpSp>
        <p:nvGrpSpPr>
          <p:cNvPr id="10" name="Group 10"/>
          <p:cNvGrpSpPr/>
          <p:nvPr/>
        </p:nvGrpSpPr>
        <p:grpSpPr>
          <a:xfrm>
            <a:off x="8785860" y="2792187"/>
            <a:ext cx="3333046" cy="2351313"/>
            <a:chOff x="0" y="0"/>
            <a:chExt cx="4444062" cy="3135083"/>
          </a:xfrm>
        </p:grpSpPr>
        <p:sp>
          <p:nvSpPr>
            <p:cNvPr id="11" name="Freeform 11"/>
            <p:cNvSpPr/>
            <p:nvPr/>
          </p:nvSpPr>
          <p:spPr>
            <a:xfrm>
              <a:off x="0" y="0"/>
              <a:ext cx="4444062" cy="3135083"/>
            </a:xfrm>
            <a:custGeom>
              <a:avLst/>
              <a:gdLst/>
              <a:ahLst/>
              <a:cxnLst/>
              <a:rect l="l" t="t" r="r" b="b"/>
              <a:pathLst>
                <a:path w="4444062" h="3135083">
                  <a:moveTo>
                    <a:pt x="0" y="0"/>
                  </a:moveTo>
                  <a:lnTo>
                    <a:pt x="4444062" y="0"/>
                  </a:lnTo>
                  <a:lnTo>
                    <a:pt x="4444062" y="3135083"/>
                  </a:lnTo>
                  <a:lnTo>
                    <a:pt x="0" y="3135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47029" y="859093"/>
              <a:ext cx="3702208" cy="1160568"/>
            </a:xfrm>
            <a:prstGeom prst="rect">
              <a:avLst/>
            </a:prstGeom>
          </p:spPr>
          <p:txBody>
            <a:bodyPr lIns="0" tIns="0" rIns="0" bIns="0" rtlCol="0" anchor="t">
              <a:spAutoFit/>
            </a:bodyPr>
            <a:lstStyle/>
            <a:p>
              <a:pPr algn="ctr">
                <a:lnSpc>
                  <a:spcPts val="7279"/>
                </a:lnSpc>
              </a:pPr>
              <a:r>
                <a:rPr lang="en-US" sz="5199">
                  <a:solidFill>
                    <a:srgbClr val="FFDC28"/>
                  </a:solidFill>
                  <a:latin typeface="字由点字奇妙体"/>
                  <a:ea typeface="字由点字奇妙体"/>
                  <a:cs typeface="字由点字奇妙体"/>
                  <a:sym typeface="字由点字奇妙体"/>
                </a:rPr>
                <a:t>FOUR</a:t>
              </a:r>
            </a:p>
          </p:txBody>
        </p:sp>
      </p:grpSp>
      <p:sp>
        <p:nvSpPr>
          <p:cNvPr id="13" name="Freeform 13"/>
          <p:cNvSpPr/>
          <p:nvPr/>
        </p:nvSpPr>
        <p:spPr>
          <a:xfrm>
            <a:off x="10508155" y="608019"/>
            <a:ext cx="343364" cy="434139"/>
          </a:xfrm>
          <a:custGeom>
            <a:avLst/>
            <a:gdLst/>
            <a:ahLst/>
            <a:cxnLst/>
            <a:rect l="l" t="t" r="r" b="b"/>
            <a:pathLst>
              <a:path w="343364" h="434139">
                <a:moveTo>
                  <a:pt x="0" y="0"/>
                </a:moveTo>
                <a:lnTo>
                  <a:pt x="343364" y="0"/>
                </a:lnTo>
                <a:lnTo>
                  <a:pt x="343364" y="434139"/>
                </a:lnTo>
                <a:lnTo>
                  <a:pt x="0" y="4341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4557930" y="593833"/>
            <a:ext cx="1779817" cy="462509"/>
            <a:chOff x="0" y="0"/>
            <a:chExt cx="468758" cy="121813"/>
          </a:xfrm>
        </p:grpSpPr>
        <p:sp>
          <p:nvSpPr>
            <p:cNvPr id="15" name="Freeform 15"/>
            <p:cNvSpPr/>
            <p:nvPr/>
          </p:nvSpPr>
          <p:spPr>
            <a:xfrm>
              <a:off x="0" y="0"/>
              <a:ext cx="468758" cy="121813"/>
            </a:xfrm>
            <a:custGeom>
              <a:avLst/>
              <a:gdLst/>
              <a:ahLst/>
              <a:cxnLst/>
              <a:rect l="l" t="t" r="r" b="b"/>
              <a:pathLst>
                <a:path w="468758" h="121813">
                  <a:moveTo>
                    <a:pt x="30449" y="0"/>
                  </a:moveTo>
                  <a:lnTo>
                    <a:pt x="438310" y="0"/>
                  </a:lnTo>
                  <a:cubicBezTo>
                    <a:pt x="455126" y="0"/>
                    <a:pt x="468758" y="13632"/>
                    <a:pt x="468758" y="30449"/>
                  </a:cubicBezTo>
                  <a:lnTo>
                    <a:pt x="468758" y="91364"/>
                  </a:lnTo>
                  <a:cubicBezTo>
                    <a:pt x="468758" y="99440"/>
                    <a:pt x="465550" y="107185"/>
                    <a:pt x="459840" y="112895"/>
                  </a:cubicBezTo>
                  <a:cubicBezTo>
                    <a:pt x="454130" y="118605"/>
                    <a:pt x="446385" y="121813"/>
                    <a:pt x="438310" y="121813"/>
                  </a:cubicBezTo>
                  <a:lnTo>
                    <a:pt x="30449" y="121813"/>
                  </a:lnTo>
                  <a:cubicBezTo>
                    <a:pt x="22373" y="121813"/>
                    <a:pt x="14629" y="118605"/>
                    <a:pt x="8918" y="112895"/>
                  </a:cubicBezTo>
                  <a:cubicBezTo>
                    <a:pt x="3208" y="107185"/>
                    <a:pt x="0" y="99440"/>
                    <a:pt x="0" y="91364"/>
                  </a:cubicBezTo>
                  <a:lnTo>
                    <a:pt x="0" y="30449"/>
                  </a:lnTo>
                  <a:cubicBezTo>
                    <a:pt x="0" y="22373"/>
                    <a:pt x="3208" y="14629"/>
                    <a:pt x="8918" y="8918"/>
                  </a:cubicBezTo>
                  <a:cubicBezTo>
                    <a:pt x="14629" y="3208"/>
                    <a:pt x="22373" y="0"/>
                    <a:pt x="30449" y="0"/>
                  </a:cubicBezTo>
                  <a:close/>
                </a:path>
              </a:pathLst>
            </a:custGeom>
            <a:solidFill>
              <a:srgbClr val="FFDE59"/>
            </a:solidFill>
          </p:spPr>
        </p:sp>
        <p:sp>
          <p:nvSpPr>
            <p:cNvPr id="16" name="TextBox 16"/>
            <p:cNvSpPr txBox="1"/>
            <p:nvPr/>
          </p:nvSpPr>
          <p:spPr>
            <a:xfrm>
              <a:off x="0" y="-47625"/>
              <a:ext cx="468758" cy="169438"/>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0161512" y="3758108"/>
            <a:ext cx="6176235" cy="6176235"/>
          </a:xfrm>
          <a:custGeom>
            <a:avLst/>
            <a:gdLst/>
            <a:ahLst/>
            <a:cxnLst/>
            <a:rect l="l" t="t" r="r" b="b"/>
            <a:pathLst>
              <a:path w="6176235" h="6176235">
                <a:moveTo>
                  <a:pt x="0" y="0"/>
                </a:moveTo>
                <a:lnTo>
                  <a:pt x="6176235" y="0"/>
                </a:lnTo>
                <a:lnTo>
                  <a:pt x="6176235" y="6176235"/>
                </a:lnTo>
                <a:lnTo>
                  <a:pt x="0" y="6176235"/>
                </a:lnTo>
                <a:lnTo>
                  <a:pt x="0" y="0"/>
                </a:lnTo>
                <a:close/>
              </a:path>
            </a:pathLst>
          </a:custGeom>
          <a:blipFill>
            <a:blip r:embed="rId6"/>
            <a:stretch>
              <a:fillRect/>
            </a:stretch>
          </a:blipFill>
        </p:spPr>
      </p:sp>
      <p:sp>
        <p:nvSpPr>
          <p:cNvPr id="20" name="TextBox 20"/>
          <p:cNvSpPr txBox="1"/>
          <p:nvPr/>
        </p:nvSpPr>
        <p:spPr>
          <a:xfrm>
            <a:off x="902598" y="3818471"/>
            <a:ext cx="9440387" cy="2333396"/>
          </a:xfrm>
          <a:prstGeom prst="rect">
            <a:avLst/>
          </a:prstGeom>
        </p:spPr>
        <p:txBody>
          <a:bodyPr wrap="square" lIns="0" tIns="0" rIns="0" bIns="0" rtlCol="0" anchor="t">
            <a:spAutoFit/>
          </a:bodyPr>
          <a:lstStyle/>
          <a:p>
            <a:pPr algn="l">
              <a:lnSpc>
                <a:spcPts val="19189"/>
              </a:lnSpc>
            </a:pPr>
            <a:r>
              <a:rPr lang="en-US" sz="13707" spc="-1370" dirty="0">
                <a:solidFill>
                  <a:srgbClr val="0E0C10"/>
                </a:solidFill>
                <a:latin typeface="字由点字奇妙体"/>
                <a:ea typeface="字由点字奇妙体"/>
                <a:cs typeface="字由点字奇妙体"/>
                <a:sym typeface="字由点字奇妙体"/>
              </a:rPr>
              <a:t>Comparison</a:t>
            </a:r>
          </a:p>
        </p:txBody>
      </p:sp>
      <p:sp>
        <p:nvSpPr>
          <p:cNvPr id="21" name="TextBox 21"/>
          <p:cNvSpPr txBox="1"/>
          <p:nvPr/>
        </p:nvSpPr>
        <p:spPr>
          <a:xfrm>
            <a:off x="1085850" y="1199288"/>
            <a:ext cx="3965017" cy="2911476"/>
          </a:xfrm>
          <a:prstGeom prst="rect">
            <a:avLst/>
          </a:prstGeom>
        </p:spPr>
        <p:txBody>
          <a:bodyPr lIns="0" tIns="0" rIns="0" bIns="0" rtlCol="0" anchor="t">
            <a:spAutoFit/>
          </a:bodyPr>
          <a:lstStyle/>
          <a:p>
            <a:pPr algn="l">
              <a:lnSpc>
                <a:spcPts val="23799"/>
              </a:lnSpc>
            </a:pPr>
            <a:r>
              <a:rPr lang="en-US" sz="16999">
                <a:solidFill>
                  <a:srgbClr val="0E0C10"/>
                </a:solidFill>
                <a:latin typeface="字由点字奇妙体"/>
                <a:ea typeface="字由点字奇妙体"/>
                <a:cs typeface="字由点字奇妙体"/>
                <a:sym typeface="字由点字奇妙体"/>
              </a:rPr>
              <a:t>04</a:t>
            </a:r>
          </a:p>
        </p:txBody>
      </p:sp>
      <p:sp>
        <p:nvSpPr>
          <p:cNvPr id="22" name="TextBox 22"/>
          <p:cNvSpPr txBox="1"/>
          <p:nvPr/>
        </p:nvSpPr>
        <p:spPr>
          <a:xfrm>
            <a:off x="10975344"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Cover</a:t>
            </a:r>
          </a:p>
        </p:txBody>
      </p:sp>
      <p:sp>
        <p:nvSpPr>
          <p:cNvPr id="23" name="TextBox 23"/>
          <p:cNvSpPr txBox="1"/>
          <p:nvPr/>
        </p:nvSpPr>
        <p:spPr>
          <a:xfrm>
            <a:off x="12662287"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Contents</a:t>
            </a:r>
          </a:p>
        </p:txBody>
      </p:sp>
      <p:sp>
        <p:nvSpPr>
          <p:cNvPr id="24" name="TextBox 24"/>
          <p:cNvSpPr txBox="1"/>
          <p:nvPr/>
        </p:nvSpPr>
        <p:spPr>
          <a:xfrm>
            <a:off x="14557930" y="598393"/>
            <a:ext cx="1779817" cy="405765"/>
          </a:xfrm>
          <a:prstGeom prst="rect">
            <a:avLst/>
          </a:prstGeom>
        </p:spPr>
        <p:txBody>
          <a:bodyPr lIns="0" tIns="0" rIns="0" bIns="0" rtlCol="0" anchor="t">
            <a:spAutoFit/>
          </a:bodyPr>
          <a:lstStyle/>
          <a:p>
            <a:pPr algn="ctr">
              <a:lnSpc>
                <a:spcPts val="3359"/>
              </a:lnSpc>
            </a:pPr>
            <a:r>
              <a:rPr lang="en-US" sz="2400" dirty="0">
                <a:solidFill>
                  <a:srgbClr val="0E0C10"/>
                </a:solidFill>
                <a:latin typeface="Arial Nova"/>
                <a:ea typeface="Arial Nova"/>
                <a:cs typeface="Arial Nova"/>
                <a:sym typeface="Arial Nova"/>
              </a:rPr>
              <a:t>Report</a:t>
            </a:r>
          </a:p>
        </p:txBody>
      </p:sp>
      <p:sp>
        <p:nvSpPr>
          <p:cNvPr id="25" name="TextBox 25"/>
          <p:cNvSpPr txBox="1"/>
          <p:nvPr/>
        </p:nvSpPr>
        <p:spPr>
          <a:xfrm>
            <a:off x="1630740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Ending</a:t>
            </a:r>
          </a:p>
        </p:txBody>
      </p:sp>
      <p:sp>
        <p:nvSpPr>
          <p:cNvPr id="26" name="Freeform 26"/>
          <p:cNvSpPr/>
          <p:nvPr/>
        </p:nvSpPr>
        <p:spPr>
          <a:xfrm>
            <a:off x="238125" y="133350"/>
            <a:ext cx="3700229" cy="801635"/>
          </a:xfrm>
          <a:custGeom>
            <a:avLst/>
            <a:gdLst/>
            <a:ahLst/>
            <a:cxnLst/>
            <a:rect l="l" t="t" r="r" b="b"/>
            <a:pathLst>
              <a:path w="3700229" h="801635">
                <a:moveTo>
                  <a:pt x="0" y="0"/>
                </a:moveTo>
                <a:lnTo>
                  <a:pt x="3700229" y="0"/>
                </a:lnTo>
                <a:lnTo>
                  <a:pt x="3700229" y="801635"/>
                </a:lnTo>
                <a:lnTo>
                  <a:pt x="0" y="801635"/>
                </a:lnTo>
                <a:lnTo>
                  <a:pt x="0" y="0"/>
                </a:lnTo>
                <a:close/>
              </a:path>
            </a:pathLst>
          </a:custGeom>
          <a:blipFill>
            <a:blip r:embed="rId7"/>
            <a:stretch>
              <a:fillRect l="-53184" t="-281341" b="-31413"/>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45881"/>
            <a:ext cx="18288000" cy="641119"/>
            <a:chOff x="0" y="0"/>
            <a:chExt cx="24384000" cy="854826"/>
          </a:xfrm>
        </p:grpSpPr>
        <p:grpSp>
          <p:nvGrpSpPr>
            <p:cNvPr id="3" name="Group 3"/>
            <p:cNvGrpSpPr/>
            <p:nvPr/>
          </p:nvGrpSpPr>
          <p:grpSpPr>
            <a:xfrm>
              <a:off x="0" y="38100"/>
              <a:ext cx="24384000" cy="816726"/>
              <a:chOff x="0" y="0"/>
              <a:chExt cx="4816593" cy="161329"/>
            </a:xfrm>
          </p:grpSpPr>
          <p:sp>
            <p:nvSpPr>
              <p:cNvPr id="4" name="Freeform 4"/>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5" name="TextBox 5"/>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0" y="38100"/>
              <a:ext cx="24384000" cy="0"/>
            </a:xfrm>
            <a:prstGeom prst="line">
              <a:avLst/>
            </a:prstGeom>
            <a:ln w="76200" cap="flat">
              <a:solidFill>
                <a:srgbClr val="000000"/>
              </a:solidFill>
              <a:prstDash val="solid"/>
              <a:headEnd type="none" w="sm" len="sm"/>
              <a:tailEnd type="none" w="sm" len="sm"/>
            </a:ln>
          </p:spPr>
        </p:sp>
      </p:grpSp>
      <p:sp>
        <p:nvSpPr>
          <p:cNvPr id="35" name="TextBox 35"/>
          <p:cNvSpPr txBox="1"/>
          <p:nvPr/>
        </p:nvSpPr>
        <p:spPr>
          <a:xfrm>
            <a:off x="438757" y="261539"/>
            <a:ext cx="16706243" cy="1224374"/>
          </a:xfrm>
          <a:prstGeom prst="rect">
            <a:avLst/>
          </a:prstGeom>
        </p:spPr>
        <p:txBody>
          <a:bodyPr wrap="square" lIns="0" tIns="0" rIns="0" bIns="0" rtlCol="0" anchor="t">
            <a:spAutoFit/>
          </a:bodyPr>
          <a:lstStyle/>
          <a:p>
            <a:pPr>
              <a:lnSpc>
                <a:spcPts val="10080"/>
              </a:lnSpc>
            </a:pPr>
            <a:r>
              <a:rPr lang="en-US" altLang="zh-CN" sz="7200" spc="-504" dirty="0">
                <a:solidFill>
                  <a:srgbClr val="0E0C10"/>
                </a:solidFill>
                <a:latin typeface="字由点字奇妙体"/>
                <a:ea typeface="字由点字奇妙体"/>
                <a:cs typeface="字由点字奇妙体"/>
                <a:sym typeface="字由点字奇妙体"/>
              </a:rPr>
              <a:t>Comparison</a:t>
            </a:r>
            <a:r>
              <a:rPr lang="en-US" altLang="zh-CN" sz="7200" dirty="0"/>
              <a:t> </a:t>
            </a:r>
            <a:r>
              <a:rPr lang="en-US" altLang="zh-CN" sz="4400" dirty="0"/>
              <a:t>(Using “Attention Is All You Need” as an Example)</a:t>
            </a:r>
            <a:endParaRPr lang="en-US" sz="7200" spc="-504" dirty="0">
              <a:solidFill>
                <a:srgbClr val="0E0C10"/>
              </a:solidFill>
              <a:latin typeface="字由点字奇妙体"/>
              <a:ea typeface="字由点字奇妙体"/>
              <a:cs typeface="字由点字奇妙体"/>
              <a:sym typeface="字由点字奇妙体"/>
            </a:endParaRPr>
          </a:p>
        </p:txBody>
      </p:sp>
      <p:sp>
        <p:nvSpPr>
          <p:cNvPr id="40" name="Rectangle 1">
            <a:extLst>
              <a:ext uri="{FF2B5EF4-FFF2-40B4-BE49-F238E27FC236}">
                <a16:creationId xmlns:a16="http://schemas.microsoft.com/office/drawing/2014/main" id="{286CF9E9-E8C5-201E-F2AD-23A580618C6D}"/>
              </a:ext>
            </a:extLst>
          </p:cNvPr>
          <p:cNvSpPr>
            <a:spLocks noChangeArrowheads="1"/>
          </p:cNvSpPr>
          <p:nvPr/>
        </p:nvSpPr>
        <p:spPr bwMode="auto">
          <a:xfrm>
            <a:off x="447722" y="1967227"/>
            <a:ext cx="15563243" cy="32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FF0000"/>
                </a:solidFill>
                <a:effectLst/>
                <a:latin typeface="Arial" panose="020B0604020202020204" pitchFamily="34" charset="0"/>
              </a:rPr>
              <a:t>Results</a:t>
            </a:r>
            <a:r>
              <a:rPr kumimoji="0" lang="zh-CN" altLang="zh-CN" sz="1600" b="1" i="0" u="none" strike="noStrike" cap="none" normalizeH="0" baseline="0" dirty="0">
                <a:ln>
                  <a:noFill/>
                </a:ln>
                <a:solidFill>
                  <a:schemeClr val="tx1"/>
                </a:solidFill>
                <a:effectLst/>
                <a:latin typeface="Arial" panose="020B0604020202020204" pitchFamily="34" charset="0"/>
              </a:rPr>
              <a:t> Section Example</a:t>
            </a:r>
          </a:p>
          <a:p>
            <a:pPr lvl="0" eaLnBrk="0" fontAlgn="base" hangingPunct="0">
              <a:spcBef>
                <a:spcPct val="0"/>
              </a:spcBef>
              <a:spcAft>
                <a:spcPct val="0"/>
              </a:spcAft>
              <a:buFontTx/>
              <a:buChar char="•"/>
            </a:pPr>
            <a:r>
              <a:rPr lang="en-US" altLang="zh-CN" sz="3200" b="1" dirty="0"/>
              <a:t>“the big transformer model… </a:t>
            </a:r>
            <a:r>
              <a:rPr lang="en-US" altLang="zh-CN" sz="3200" b="1" dirty="0">
                <a:highlight>
                  <a:srgbClr val="FFFF00"/>
                </a:highlight>
              </a:rPr>
              <a:t>outperforms</a:t>
            </a:r>
            <a:r>
              <a:rPr lang="en-US" altLang="zh-CN" sz="3200" b="1" dirty="0"/>
              <a:t> the best previously reported models… achieving a BLEU score of </a:t>
            </a:r>
            <a:r>
              <a:rPr lang="en-US" altLang="zh-CN" sz="3200" b="1" dirty="0">
                <a:highlight>
                  <a:srgbClr val="FFFF00"/>
                </a:highlight>
              </a:rPr>
              <a:t>28.4</a:t>
            </a:r>
            <a:r>
              <a:rPr lang="en-US" altLang="zh-CN" sz="3200" b="1" dirty="0"/>
              <a:t>.”</a:t>
            </a:r>
            <a:br>
              <a:rPr lang="en-US" altLang="zh-CN" sz="3200" dirty="0"/>
            </a:br>
            <a:r>
              <a:rPr lang="zh-CN" altLang="en-US" sz="2000" dirty="0"/>
              <a:t>（模型在英德翻译任务上取得 </a:t>
            </a:r>
            <a:r>
              <a:rPr lang="en-US" altLang="zh-CN" sz="2000" dirty="0"/>
              <a:t>28.4 BLEU </a:t>
            </a:r>
            <a:r>
              <a:rPr lang="zh-CN" altLang="en-US" sz="2000" dirty="0"/>
              <a:t>分数）</a:t>
            </a:r>
            <a:endParaRPr kumimoji="0" lang="en-US" altLang="zh-CN" sz="6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buFontTx/>
              <a:buChar char="•"/>
            </a:pPr>
            <a:endParaRPr lang="en-US" altLang="zh-CN" sz="900" dirty="0">
              <a:latin typeface="Arial" panose="020B0604020202020204" pitchFamily="34" charset="0"/>
            </a:endParaRPr>
          </a:p>
          <a:p>
            <a:pPr lvl="0" eaLnBrk="0" fontAlgn="base" hangingPunct="0">
              <a:spcBef>
                <a:spcPct val="0"/>
              </a:spcBef>
              <a:spcAft>
                <a:spcPct val="0"/>
              </a:spcAft>
              <a:buFontTx/>
              <a:buChar char="•"/>
            </a:pPr>
            <a:r>
              <a:rPr kumimoji="0" lang="zh-CN" altLang="zh-CN" sz="2000" b="0" i="0" u="none" strike="noStrike" cap="none" normalizeH="0" baseline="0" dirty="0">
                <a:ln>
                  <a:noFill/>
                </a:ln>
                <a:solidFill>
                  <a:schemeClr val="tx1"/>
                </a:solidFill>
                <a:effectLst/>
                <a:latin typeface="Arial" panose="020B0604020202020204" pitchFamily="34" charset="0"/>
              </a:rPr>
              <a:t>Reports </a:t>
            </a:r>
            <a:r>
              <a:rPr kumimoji="0" lang="zh-CN" altLang="zh-CN" sz="2000" b="1" i="0" u="none" strike="noStrike" cap="none" normalizeH="0" baseline="0" dirty="0">
                <a:ln>
                  <a:noFill/>
                </a:ln>
                <a:solidFill>
                  <a:schemeClr val="tx1"/>
                </a:solidFill>
                <a:effectLst/>
                <a:latin typeface="Arial" panose="020B0604020202020204" pitchFamily="34" charset="0"/>
              </a:rPr>
              <a:t>objective performance numbers</a:t>
            </a:r>
            <a:r>
              <a:rPr kumimoji="0" lang="zh-CN" altLang="zh-CN"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Arial" panose="020B0604020202020204" pitchFamily="34" charset="0"/>
              </a:rPr>
              <a:t>No interpretation or discussion.</a:t>
            </a:r>
            <a:br>
              <a:rPr kumimoji="0" lang="zh-CN" altLang="zh-CN" sz="2000" b="0" i="0" u="none" strike="noStrike" cap="none" normalizeH="0" baseline="0" dirty="0">
                <a:ln>
                  <a:noFill/>
                </a:ln>
                <a:solidFill>
                  <a:schemeClr val="tx1"/>
                </a:solidFill>
                <a:effectLst/>
                <a:latin typeface="Arial" panose="020B0604020202020204" pitchFamily="34" charset="0"/>
              </a:rPr>
            </a:br>
            <a:r>
              <a:rPr kumimoji="0" lang="zh-CN" altLang="zh-CN" b="0" i="1" u="none" strike="noStrike" cap="none" normalizeH="0" baseline="0" dirty="0">
                <a:ln>
                  <a:noFill/>
                </a:ln>
                <a:solidFill>
                  <a:schemeClr val="tx1"/>
                </a:solidFill>
                <a:effectLst/>
                <a:latin typeface="Arial" panose="020B0604020202020204" pitchFamily="34" charset="0"/>
              </a:rPr>
              <a:t>(Source: Page 8, Results section)</a:t>
            </a:r>
            <a:br>
              <a:rPr kumimoji="0" lang="zh-CN" altLang="zh-CN" sz="18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1" name="Rectangle 2">
            <a:extLst>
              <a:ext uri="{FF2B5EF4-FFF2-40B4-BE49-F238E27FC236}">
                <a16:creationId xmlns:a16="http://schemas.microsoft.com/office/drawing/2014/main" id="{44630B05-203C-DD8D-CEE6-3B5C262EF0AC}"/>
              </a:ext>
            </a:extLst>
          </p:cNvPr>
          <p:cNvSpPr>
            <a:spLocks noChangeArrowheads="1"/>
          </p:cNvSpPr>
          <p:nvPr/>
        </p:nvSpPr>
        <p:spPr bwMode="auto">
          <a:xfrm>
            <a:off x="447722" y="5342081"/>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3">
            <a:extLst>
              <a:ext uri="{FF2B5EF4-FFF2-40B4-BE49-F238E27FC236}">
                <a16:creationId xmlns:a16="http://schemas.microsoft.com/office/drawing/2014/main" id="{557AA95D-805E-D8E6-555B-52ED66F5A690}"/>
              </a:ext>
            </a:extLst>
          </p:cNvPr>
          <p:cNvSpPr>
            <a:spLocks noChangeArrowheads="1"/>
          </p:cNvSpPr>
          <p:nvPr/>
        </p:nvSpPr>
        <p:spPr bwMode="auto">
          <a:xfrm>
            <a:off x="409905" y="5329200"/>
            <a:ext cx="15563242"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FF0000"/>
                </a:solidFill>
                <a:effectLst/>
                <a:latin typeface="Arial" panose="020B0604020202020204" pitchFamily="34" charset="0"/>
              </a:rPr>
              <a:t>Conclusion</a:t>
            </a:r>
            <a:r>
              <a:rPr kumimoji="0" lang="zh-CN" altLang="zh-CN" b="1" i="0" u="none" strike="noStrike" cap="none" normalizeH="0" baseline="0" dirty="0">
                <a:ln>
                  <a:noFill/>
                </a:ln>
                <a:solidFill>
                  <a:schemeClr val="tx1"/>
                </a:solidFill>
                <a:effectLst/>
                <a:latin typeface="Arial" panose="020B0604020202020204" pitchFamily="34" charset="0"/>
              </a:rPr>
              <a:t> Section Example</a:t>
            </a:r>
          </a:p>
          <a:p>
            <a:pPr lvl="0" eaLnBrk="0" fontAlgn="base" hangingPunct="0">
              <a:spcBef>
                <a:spcPct val="0"/>
              </a:spcBef>
              <a:spcAft>
                <a:spcPct val="0"/>
              </a:spcAft>
              <a:buFontTx/>
              <a:buChar char="•"/>
            </a:pPr>
            <a:r>
              <a:rPr lang="en-US" altLang="zh-CN" sz="3200" b="1" dirty="0"/>
              <a:t>“we </a:t>
            </a:r>
            <a:r>
              <a:rPr lang="en-US" altLang="zh-CN" sz="3200" b="1" dirty="0">
                <a:highlight>
                  <a:srgbClr val="FFFF00"/>
                </a:highlight>
              </a:rPr>
              <a:t>presented</a:t>
            </a:r>
            <a:r>
              <a:rPr lang="en-US" altLang="zh-CN" sz="3200" b="1" dirty="0"/>
              <a:t> the Transformer… </a:t>
            </a:r>
            <a:r>
              <a:rPr lang="en-US" altLang="zh-CN" sz="3200" b="1" dirty="0">
                <a:highlight>
                  <a:srgbClr val="FFFF00"/>
                </a:highlight>
              </a:rPr>
              <a:t>achieving</a:t>
            </a:r>
            <a:r>
              <a:rPr lang="en-US" altLang="zh-CN" sz="3200" b="1" dirty="0"/>
              <a:t> a new state of the art… we </a:t>
            </a:r>
            <a:r>
              <a:rPr lang="en-US" altLang="zh-CN" sz="3200" b="1" dirty="0">
                <a:highlight>
                  <a:srgbClr val="FFFF00"/>
                </a:highlight>
              </a:rPr>
              <a:t>are excited about </a:t>
            </a:r>
            <a:r>
              <a:rPr lang="en-US" altLang="zh-CN" sz="3200" b="1" dirty="0"/>
              <a:t>the future of attention-based models.”</a:t>
            </a:r>
            <a:br>
              <a:rPr lang="en-US" altLang="zh-CN" sz="2400" dirty="0"/>
            </a:br>
            <a:r>
              <a:rPr lang="zh-CN" altLang="en-US" dirty="0"/>
              <a:t>（我们提出 </a:t>
            </a:r>
            <a:r>
              <a:rPr lang="en-US" altLang="zh-CN" dirty="0"/>
              <a:t>Transformer </a:t>
            </a:r>
            <a:r>
              <a:rPr lang="zh-CN" altLang="en-US" dirty="0"/>
              <a:t>并取得了新的 </a:t>
            </a:r>
            <a:r>
              <a:rPr lang="en-US" altLang="zh-CN" dirty="0"/>
              <a:t>SOTA</a:t>
            </a:r>
            <a:r>
              <a:rPr lang="zh-CN" altLang="en-US" dirty="0"/>
              <a:t>，对未来工作充满期待） </a:t>
            </a:r>
            <a:endParaRPr lang="en-US" altLang="zh-CN" dirty="0"/>
          </a:p>
          <a:p>
            <a:pPr lvl="0" eaLnBrk="0" fontAlgn="base" hangingPunct="0">
              <a:spcBef>
                <a:spcPct val="0"/>
              </a:spcBef>
              <a:spcAft>
                <a:spcPct val="0"/>
              </a:spcAft>
              <a:buFontTx/>
              <a:buChar char="•"/>
            </a:pPr>
            <a:r>
              <a:rPr lang="en-US" altLang="zh-CN" sz="3200" b="1" dirty="0"/>
              <a:t>“We </a:t>
            </a:r>
            <a:r>
              <a:rPr lang="en-US" altLang="zh-CN" sz="3200" b="1" dirty="0">
                <a:highlight>
                  <a:srgbClr val="FFFF00"/>
                </a:highlight>
              </a:rPr>
              <a:t>plan to </a:t>
            </a:r>
            <a:r>
              <a:rPr lang="en-US" altLang="zh-CN" sz="3200" b="1" dirty="0"/>
              <a:t>extend the Transformer to other tasks… and to </a:t>
            </a:r>
            <a:r>
              <a:rPr lang="en-US" altLang="zh-CN" sz="3200" b="1" dirty="0">
                <a:highlight>
                  <a:srgbClr val="FFFF00"/>
                </a:highlight>
              </a:rPr>
              <a:t>investigate</a:t>
            </a:r>
            <a:r>
              <a:rPr lang="en-US" altLang="zh-CN" sz="3200" b="1" dirty="0"/>
              <a:t> local, restricted attention mechanisms…”</a:t>
            </a:r>
            <a:br>
              <a:rPr lang="en-US" altLang="zh-CN" sz="2400" dirty="0"/>
            </a:br>
            <a:r>
              <a:rPr lang="zh-CN" altLang="en-US" dirty="0"/>
              <a:t>（未来将拓展模型到其他任务，并探索新的 </a:t>
            </a:r>
            <a:r>
              <a:rPr lang="en-US" altLang="zh-CN" dirty="0"/>
              <a:t>attention </a:t>
            </a:r>
            <a:r>
              <a:rPr lang="zh-CN" altLang="en-US" dirty="0"/>
              <a:t>机制）</a:t>
            </a:r>
            <a:endParaRPr lang="en-US" altLang="zh-CN" dirty="0"/>
          </a:p>
          <a:p>
            <a:pPr lvl="0" eaLnBrk="0" fontAlgn="base" hangingPunct="0">
              <a:spcBef>
                <a:spcPct val="0"/>
              </a:spcBef>
              <a:spcAft>
                <a:spcPct val="0"/>
              </a:spcAft>
              <a:buFontTx/>
              <a:buChar char="•"/>
            </a:pPr>
            <a:endParaRPr kumimoji="0" lang="en-US" altLang="zh-CN" sz="9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buFontTx/>
              <a:buChar char="•"/>
            </a:pPr>
            <a:endParaRPr lang="en-US" altLang="zh-CN" sz="900" dirty="0">
              <a:latin typeface="Arial" panose="020B0604020202020204" pitchFamily="34" charset="0"/>
            </a:endParaRPr>
          </a:p>
          <a:p>
            <a:pPr lvl="0" eaLnBrk="0" fontAlgn="base" hangingPunct="0">
              <a:spcBef>
                <a:spcPct val="0"/>
              </a:spcBef>
              <a:spcAft>
                <a:spcPct val="0"/>
              </a:spcAft>
              <a:buFontTx/>
              <a:buChar char="•"/>
            </a:pPr>
            <a:r>
              <a:rPr kumimoji="0" lang="zh-CN" altLang="zh-CN" sz="2000" b="0" i="0" u="none" strike="noStrike" cap="none" normalizeH="0" baseline="0" dirty="0">
                <a:ln>
                  <a:noFill/>
                </a:ln>
                <a:solidFill>
                  <a:schemeClr val="tx1"/>
                </a:solidFill>
                <a:effectLst/>
                <a:latin typeface="Arial" panose="020B0604020202020204" pitchFamily="34" charset="0"/>
              </a:rPr>
              <a:t>Provides </a:t>
            </a:r>
            <a:r>
              <a:rPr kumimoji="0" lang="zh-CN" altLang="zh-CN" sz="2000" b="1" i="0" u="none" strike="noStrike" cap="none" normalizeH="0" baseline="0" dirty="0">
                <a:ln>
                  <a:noFill/>
                </a:ln>
                <a:solidFill>
                  <a:schemeClr val="tx1"/>
                </a:solidFill>
                <a:effectLst/>
                <a:latin typeface="Arial" panose="020B0604020202020204" pitchFamily="34" charset="0"/>
              </a:rPr>
              <a:t>interpretation</a:t>
            </a:r>
            <a:r>
              <a:rPr kumimoji="0" lang="zh-CN" altLang="zh-CN" sz="2000" b="0" i="0" u="none" strike="noStrike" cap="none" normalizeH="0" baseline="0" dirty="0">
                <a:ln>
                  <a:noFill/>
                </a:ln>
                <a:solidFill>
                  <a:schemeClr val="tx1"/>
                </a:solidFill>
                <a:effectLst/>
                <a:latin typeface="Arial" panose="020B0604020202020204" pitchFamily="34" charset="0"/>
              </a:rPr>
              <a:t>, </a:t>
            </a:r>
            <a:r>
              <a:rPr kumimoji="0" lang="zh-CN" altLang="zh-CN" sz="2000" b="1" i="0" u="none" strike="noStrike" cap="none" normalizeH="0" baseline="0" dirty="0">
                <a:ln>
                  <a:noFill/>
                </a:ln>
                <a:solidFill>
                  <a:schemeClr val="tx1"/>
                </a:solidFill>
                <a:effectLst/>
                <a:latin typeface="Arial" panose="020B0604020202020204" pitchFamily="34" charset="0"/>
              </a:rPr>
              <a:t>significance</a:t>
            </a:r>
            <a:r>
              <a:rPr kumimoji="0" lang="zh-CN" altLang="zh-CN" sz="2000" b="0" i="0" u="none" strike="noStrike" cap="none" normalizeH="0" baseline="0" dirty="0">
                <a:ln>
                  <a:noFill/>
                </a:ln>
                <a:solidFill>
                  <a:schemeClr val="tx1"/>
                </a:solidFill>
                <a:effectLst/>
                <a:latin typeface="Arial" panose="020B0604020202020204" pitchFamily="34" charset="0"/>
              </a:rPr>
              <a:t>, and </a:t>
            </a:r>
            <a:r>
              <a:rPr kumimoji="0" lang="zh-CN" altLang="zh-CN" sz="2000" b="1" i="0" u="none" strike="noStrike" cap="none" normalizeH="0" baseline="0" dirty="0">
                <a:ln>
                  <a:noFill/>
                </a:ln>
                <a:solidFill>
                  <a:schemeClr val="tx1"/>
                </a:solidFill>
                <a:effectLst/>
                <a:latin typeface="Arial" panose="020B0604020202020204" pitchFamily="34" charset="0"/>
              </a:rPr>
              <a:t>future directions</a:t>
            </a:r>
            <a:r>
              <a:rPr kumimoji="0" lang="zh-CN" altLang="zh-CN"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Arial" panose="020B0604020202020204" pitchFamily="34" charset="0"/>
              </a:rPr>
              <a:t>No numerical results.</a:t>
            </a:r>
            <a:br>
              <a:rPr kumimoji="0" lang="zh-CN" altLang="zh-CN" sz="1800" b="0" i="0" u="none" strike="noStrike" cap="none" normalizeH="0" baseline="0" dirty="0">
                <a:ln>
                  <a:noFill/>
                </a:ln>
                <a:solidFill>
                  <a:schemeClr val="tx1"/>
                </a:solidFill>
                <a:effectLst/>
                <a:latin typeface="Arial" panose="020B0604020202020204" pitchFamily="34" charset="0"/>
              </a:rPr>
            </a:br>
            <a:r>
              <a:rPr kumimoji="0" lang="zh-CN" altLang="zh-CN" sz="1600" b="0" i="1" u="none" strike="noStrike" cap="none" normalizeH="0" baseline="0" dirty="0">
                <a:ln>
                  <a:noFill/>
                </a:ln>
                <a:solidFill>
                  <a:schemeClr val="tx1"/>
                </a:solidFill>
                <a:effectLst/>
                <a:latin typeface="Arial" panose="020B0604020202020204" pitchFamily="34" charset="0"/>
              </a:rPr>
              <a:t>(Source: Page 10, Conclusion</a:t>
            </a:r>
            <a:r>
              <a:rPr kumimoji="0" lang="en-US" altLang="zh-CN" sz="1600" b="0" i="1" u="none" strike="noStrike" cap="none" normalizeH="0" baseline="0" dirty="0">
                <a:ln>
                  <a:noFill/>
                </a:ln>
                <a:solidFill>
                  <a:schemeClr val="tx1"/>
                </a:solidFill>
                <a:effectLst/>
                <a:latin typeface="Arial" panose="020B0604020202020204" pitchFamily="34" charset="0"/>
              </a:rPr>
              <a:t> section</a:t>
            </a:r>
            <a:r>
              <a:rPr kumimoji="0" lang="zh-CN" altLang="zh-CN" sz="1600" b="0" i="1" u="none" strike="noStrike" cap="none" normalizeH="0" baseline="0" dirty="0">
                <a:ln>
                  <a:noFill/>
                </a:ln>
                <a:solidFill>
                  <a:schemeClr val="tx1"/>
                </a:solidFill>
                <a:effectLst/>
                <a:latin typeface="Arial" panose="020B0604020202020204" pitchFamily="34" charset="0"/>
              </a:rPr>
              <a:t>)</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EFC73-385F-E726-2EBD-7DDE76311F8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935F370-A5ED-3F0F-F6D8-C9A25BB114CB}"/>
              </a:ext>
            </a:extLst>
          </p:cNvPr>
          <p:cNvGrpSpPr/>
          <p:nvPr/>
        </p:nvGrpSpPr>
        <p:grpSpPr>
          <a:xfrm>
            <a:off x="0" y="9645881"/>
            <a:ext cx="18288000" cy="641119"/>
            <a:chOff x="0" y="0"/>
            <a:chExt cx="24384000" cy="854826"/>
          </a:xfrm>
        </p:grpSpPr>
        <p:grpSp>
          <p:nvGrpSpPr>
            <p:cNvPr id="3" name="Group 3">
              <a:extLst>
                <a:ext uri="{FF2B5EF4-FFF2-40B4-BE49-F238E27FC236}">
                  <a16:creationId xmlns:a16="http://schemas.microsoft.com/office/drawing/2014/main" id="{35D930E9-5BA5-363D-C27B-B635349EB46E}"/>
                </a:ext>
              </a:extLst>
            </p:cNvPr>
            <p:cNvGrpSpPr/>
            <p:nvPr/>
          </p:nvGrpSpPr>
          <p:grpSpPr>
            <a:xfrm>
              <a:off x="0" y="38100"/>
              <a:ext cx="24384000" cy="816726"/>
              <a:chOff x="0" y="0"/>
              <a:chExt cx="4816593" cy="161329"/>
            </a:xfrm>
          </p:grpSpPr>
          <p:sp>
            <p:nvSpPr>
              <p:cNvPr id="4" name="Freeform 4">
                <a:extLst>
                  <a:ext uri="{FF2B5EF4-FFF2-40B4-BE49-F238E27FC236}">
                    <a16:creationId xmlns:a16="http://schemas.microsoft.com/office/drawing/2014/main" id="{C3967C7A-0163-2324-D78F-90B92F9FAA61}"/>
                  </a:ext>
                </a:extLst>
              </p:cNvPr>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5" name="TextBox 5">
                <a:extLst>
                  <a:ext uri="{FF2B5EF4-FFF2-40B4-BE49-F238E27FC236}">
                    <a16:creationId xmlns:a16="http://schemas.microsoft.com/office/drawing/2014/main" id="{4ECF770A-1708-DDFB-C180-77E0F0A3E42F}"/>
                  </a:ext>
                </a:extLst>
              </p:cNvPr>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6" name="AutoShape 6">
              <a:extLst>
                <a:ext uri="{FF2B5EF4-FFF2-40B4-BE49-F238E27FC236}">
                  <a16:creationId xmlns:a16="http://schemas.microsoft.com/office/drawing/2014/main" id="{252145DB-5117-0B01-703A-D364C0156A38}"/>
                </a:ext>
              </a:extLst>
            </p:cNvPr>
            <p:cNvSpPr/>
            <p:nvPr/>
          </p:nvSpPr>
          <p:spPr>
            <a:xfrm>
              <a:off x="0" y="38100"/>
              <a:ext cx="24384000" cy="0"/>
            </a:xfrm>
            <a:prstGeom prst="line">
              <a:avLst/>
            </a:prstGeom>
            <a:ln w="76200" cap="flat">
              <a:solidFill>
                <a:srgbClr val="000000"/>
              </a:solidFill>
              <a:prstDash val="solid"/>
              <a:headEnd type="none" w="sm" len="sm"/>
              <a:tailEnd type="none" w="sm" len="sm"/>
            </a:ln>
          </p:spPr>
        </p:sp>
      </p:grpSp>
      <p:sp>
        <p:nvSpPr>
          <p:cNvPr id="10" name="Freeform 10">
            <a:extLst>
              <a:ext uri="{FF2B5EF4-FFF2-40B4-BE49-F238E27FC236}">
                <a16:creationId xmlns:a16="http://schemas.microsoft.com/office/drawing/2014/main" id="{E92E26AC-D3A6-A16C-B919-37F58CDB8AF1}"/>
              </a:ext>
            </a:extLst>
          </p:cNvPr>
          <p:cNvSpPr/>
          <p:nvPr/>
        </p:nvSpPr>
        <p:spPr>
          <a:xfrm>
            <a:off x="13389873" y="5326873"/>
            <a:ext cx="5199313" cy="5199313"/>
          </a:xfrm>
          <a:custGeom>
            <a:avLst/>
            <a:gdLst/>
            <a:ahLst/>
            <a:cxnLst/>
            <a:rect l="l" t="t" r="r" b="b"/>
            <a:pathLst>
              <a:path w="5199313" h="5199313">
                <a:moveTo>
                  <a:pt x="0" y="0"/>
                </a:moveTo>
                <a:lnTo>
                  <a:pt x="5199313" y="0"/>
                </a:lnTo>
                <a:lnTo>
                  <a:pt x="5199313" y="5199313"/>
                </a:lnTo>
                <a:lnTo>
                  <a:pt x="0" y="5199313"/>
                </a:lnTo>
                <a:lnTo>
                  <a:pt x="0" y="0"/>
                </a:lnTo>
                <a:close/>
              </a:path>
            </a:pathLst>
          </a:custGeom>
          <a:blipFill>
            <a:blip r:embed="rId3"/>
            <a:stretch>
              <a:fillRect/>
            </a:stretch>
          </a:blipFill>
        </p:spPr>
      </p:sp>
      <p:sp>
        <p:nvSpPr>
          <p:cNvPr id="27" name="TextBox 27">
            <a:extLst>
              <a:ext uri="{FF2B5EF4-FFF2-40B4-BE49-F238E27FC236}">
                <a16:creationId xmlns:a16="http://schemas.microsoft.com/office/drawing/2014/main" id="{5F65580A-4C14-9DA5-825D-C22E752D5DE4}"/>
              </a:ext>
            </a:extLst>
          </p:cNvPr>
          <p:cNvSpPr txBox="1"/>
          <p:nvPr/>
        </p:nvSpPr>
        <p:spPr>
          <a:xfrm>
            <a:off x="457200" y="2837095"/>
            <a:ext cx="13827189" cy="694485"/>
          </a:xfrm>
          <a:prstGeom prst="rect">
            <a:avLst/>
          </a:prstGeom>
        </p:spPr>
        <p:txBody>
          <a:bodyPr wrap="square" lIns="0" tIns="0" rIns="0" bIns="0" rtlCol="0" anchor="t">
            <a:spAutoFit/>
          </a:bodyPr>
          <a:lstStyle/>
          <a:p>
            <a:pPr algn="ctr">
              <a:lnSpc>
                <a:spcPts val="5040"/>
              </a:lnSpc>
            </a:pPr>
            <a:r>
              <a:rPr lang="en-US" altLang="zh-CN" sz="6000" b="1" dirty="0"/>
              <a:t>Results = What you found (</a:t>
            </a:r>
            <a:r>
              <a:rPr lang="en-US" altLang="zh-CN" sz="6000" b="1" dirty="0">
                <a:solidFill>
                  <a:srgbClr val="FF0000"/>
                </a:solidFill>
              </a:rPr>
              <a:t>facts</a:t>
            </a:r>
            <a:r>
              <a:rPr lang="en-US" altLang="zh-CN" sz="6000" b="1" dirty="0"/>
              <a:t>)</a:t>
            </a:r>
            <a:endParaRPr lang="en-US" sz="6000" b="1" dirty="0">
              <a:latin typeface="阿里巴巴普惠体 Bold"/>
              <a:ea typeface="阿里巴巴普惠体 Bold"/>
              <a:cs typeface="阿里巴巴普惠体 Bold"/>
              <a:sym typeface="阿里巴巴普惠体 Bold"/>
            </a:endParaRPr>
          </a:p>
        </p:txBody>
      </p:sp>
      <p:sp>
        <p:nvSpPr>
          <p:cNvPr id="29" name="TextBox 29">
            <a:extLst>
              <a:ext uri="{FF2B5EF4-FFF2-40B4-BE49-F238E27FC236}">
                <a16:creationId xmlns:a16="http://schemas.microsoft.com/office/drawing/2014/main" id="{C2DFB6CE-3D21-9824-DA1C-49B7FBE819A3}"/>
              </a:ext>
            </a:extLst>
          </p:cNvPr>
          <p:cNvSpPr txBox="1"/>
          <p:nvPr/>
        </p:nvSpPr>
        <p:spPr>
          <a:xfrm>
            <a:off x="613887" y="348615"/>
            <a:ext cx="14016513" cy="1227131"/>
          </a:xfrm>
          <a:prstGeom prst="rect">
            <a:avLst/>
          </a:prstGeom>
        </p:spPr>
        <p:txBody>
          <a:bodyPr wrap="square" lIns="0" tIns="0" rIns="0" bIns="0" rtlCol="0" anchor="t">
            <a:spAutoFit/>
          </a:bodyPr>
          <a:lstStyle/>
          <a:p>
            <a:pPr algn="l">
              <a:lnSpc>
                <a:spcPts val="10080"/>
              </a:lnSpc>
            </a:pPr>
            <a:r>
              <a:rPr lang="en-US" sz="7200" spc="-504" dirty="0">
                <a:solidFill>
                  <a:srgbClr val="0E0C10"/>
                </a:solidFill>
                <a:latin typeface="字由点字奇妙体"/>
                <a:ea typeface="字由点字奇妙体"/>
                <a:cs typeface="字由点字奇妙体"/>
                <a:sym typeface="字由点字奇妙体"/>
              </a:rPr>
              <a:t>One-Sentence summary</a:t>
            </a:r>
          </a:p>
        </p:txBody>
      </p:sp>
      <p:grpSp>
        <p:nvGrpSpPr>
          <p:cNvPr id="38" name="Group 26">
            <a:extLst>
              <a:ext uri="{FF2B5EF4-FFF2-40B4-BE49-F238E27FC236}">
                <a16:creationId xmlns:a16="http://schemas.microsoft.com/office/drawing/2014/main" id="{2225B3F4-F0E1-EDFD-F324-6132ACCACAA2}"/>
              </a:ext>
            </a:extLst>
          </p:cNvPr>
          <p:cNvGrpSpPr/>
          <p:nvPr/>
        </p:nvGrpSpPr>
        <p:grpSpPr>
          <a:xfrm>
            <a:off x="269810" y="5376140"/>
            <a:ext cx="13750989" cy="1846659"/>
            <a:chOff x="-1719672" y="48998"/>
            <a:chExt cx="16079387" cy="2462211"/>
          </a:xfrm>
        </p:grpSpPr>
        <p:sp>
          <p:nvSpPr>
            <p:cNvPr id="39" name="TextBox 27">
              <a:extLst>
                <a:ext uri="{FF2B5EF4-FFF2-40B4-BE49-F238E27FC236}">
                  <a16:creationId xmlns:a16="http://schemas.microsoft.com/office/drawing/2014/main" id="{204A0961-8888-C199-CFD5-2CACC4D4A93E}"/>
                </a:ext>
              </a:extLst>
            </p:cNvPr>
            <p:cNvSpPr txBox="1"/>
            <p:nvPr/>
          </p:nvSpPr>
          <p:spPr>
            <a:xfrm>
              <a:off x="-1719672" y="48998"/>
              <a:ext cx="16079387" cy="2462211"/>
            </a:xfrm>
            <a:prstGeom prst="rect">
              <a:avLst/>
            </a:prstGeom>
          </p:spPr>
          <p:txBody>
            <a:bodyPr wrap="square" lIns="0" tIns="0" rIns="0" bIns="0" rtlCol="0" anchor="t">
              <a:spAutoFit/>
            </a:bodyPr>
            <a:lstStyle/>
            <a:p>
              <a:pPr algn="ctr"/>
              <a:r>
                <a:rPr lang="zh-CN" altLang="en-US" sz="6000" dirty="0">
                  <a:solidFill>
                    <a:srgbClr val="FF0000"/>
                  </a:solidFill>
                </a:rPr>
                <a:t> </a:t>
              </a:r>
              <a:r>
                <a:rPr lang="en-US" altLang="zh-CN" sz="6000" b="1" dirty="0"/>
                <a:t>Conclusion = What your findings mean (</a:t>
              </a:r>
              <a:r>
                <a:rPr lang="en-US" altLang="zh-CN" sz="6000" b="1" dirty="0">
                  <a:solidFill>
                    <a:srgbClr val="FF0000"/>
                  </a:solidFill>
                </a:rPr>
                <a:t>meaning</a:t>
              </a:r>
              <a:r>
                <a:rPr lang="en-US" altLang="zh-CN" sz="6000" b="1" dirty="0"/>
                <a:t>)</a:t>
              </a:r>
              <a:endParaRPr lang="en-US" altLang="zh-CN" sz="6000" dirty="0"/>
            </a:p>
          </p:txBody>
        </p:sp>
        <p:sp>
          <p:nvSpPr>
            <p:cNvPr id="40" name="TextBox 28">
              <a:extLst>
                <a:ext uri="{FF2B5EF4-FFF2-40B4-BE49-F238E27FC236}">
                  <a16:creationId xmlns:a16="http://schemas.microsoft.com/office/drawing/2014/main" id="{EC33DA1D-DA6F-197D-A183-CF16516AB35E}"/>
                </a:ext>
              </a:extLst>
            </p:cNvPr>
            <p:cNvSpPr txBox="1"/>
            <p:nvPr/>
          </p:nvSpPr>
          <p:spPr>
            <a:xfrm>
              <a:off x="0" y="605155"/>
              <a:ext cx="3463251" cy="564001"/>
            </a:xfrm>
            <a:prstGeom prst="rect">
              <a:avLst/>
            </a:prstGeom>
          </p:spPr>
          <p:txBody>
            <a:bodyPr lIns="0" tIns="0" rIns="0" bIns="0" rtlCol="0" anchor="t">
              <a:spAutoFit/>
            </a:bodyPr>
            <a:lstStyle/>
            <a:p>
              <a:pPr algn="l">
                <a:lnSpc>
                  <a:spcPts val="3919"/>
                </a:lnSpc>
              </a:pPr>
              <a:endParaRPr lang="en-US" sz="2799" dirty="0">
                <a:solidFill>
                  <a:srgbClr val="3C9FFF"/>
                </a:solidFill>
                <a:latin typeface="Absolutely Sharp "/>
                <a:ea typeface="Absolutely Sharp "/>
                <a:cs typeface="Absolutely Sharp "/>
                <a:sym typeface="Absolutely Sharp "/>
              </a:endParaRPr>
            </a:p>
          </p:txBody>
        </p:sp>
      </p:grpSp>
      <p:sp>
        <p:nvSpPr>
          <p:cNvPr id="7" name="Rectangle 2">
            <a:extLst>
              <a:ext uri="{FF2B5EF4-FFF2-40B4-BE49-F238E27FC236}">
                <a16:creationId xmlns:a16="http://schemas.microsoft.com/office/drawing/2014/main" id="{596AD769-75DD-0CBE-5B9A-80C3F8DBABBA}"/>
              </a:ext>
            </a:extLst>
          </p:cNvPr>
          <p:cNvSpPr>
            <a:spLocks noChangeArrowheads="1"/>
          </p:cNvSpPr>
          <p:nvPr/>
        </p:nvSpPr>
        <p:spPr bwMode="auto">
          <a:xfrm>
            <a:off x="269810" y="4944253"/>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5536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45881"/>
            <a:ext cx="18288000" cy="641119"/>
            <a:chOff x="0" y="0"/>
            <a:chExt cx="24384000" cy="854826"/>
          </a:xfrm>
        </p:grpSpPr>
        <p:grpSp>
          <p:nvGrpSpPr>
            <p:cNvPr id="3" name="Group 3"/>
            <p:cNvGrpSpPr/>
            <p:nvPr/>
          </p:nvGrpSpPr>
          <p:grpSpPr>
            <a:xfrm>
              <a:off x="0" y="38100"/>
              <a:ext cx="24384000" cy="816726"/>
              <a:chOff x="0" y="0"/>
              <a:chExt cx="4816593" cy="161329"/>
            </a:xfrm>
          </p:grpSpPr>
          <p:sp>
            <p:nvSpPr>
              <p:cNvPr id="4" name="Freeform 4"/>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5" name="TextBox 5"/>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0" y="38100"/>
              <a:ext cx="24384000" cy="0"/>
            </a:xfrm>
            <a:prstGeom prst="line">
              <a:avLst/>
            </a:prstGeom>
            <a:ln w="76200" cap="flat">
              <a:solidFill>
                <a:srgbClr val="000000"/>
              </a:solidFill>
              <a:prstDash val="solid"/>
              <a:headEnd type="none" w="sm" len="sm"/>
              <a:tailEnd type="none" w="sm" len="sm"/>
            </a:ln>
          </p:spPr>
        </p:sp>
      </p:grpSp>
      <p:grpSp>
        <p:nvGrpSpPr>
          <p:cNvPr id="7" name="Group 7"/>
          <p:cNvGrpSpPr/>
          <p:nvPr/>
        </p:nvGrpSpPr>
        <p:grpSpPr>
          <a:xfrm>
            <a:off x="17423101" y="4241385"/>
            <a:ext cx="236508" cy="1047927"/>
            <a:chOff x="0" y="0"/>
            <a:chExt cx="315344" cy="1397236"/>
          </a:xfrm>
        </p:grpSpPr>
        <p:grpSp>
          <p:nvGrpSpPr>
            <p:cNvPr id="8" name="Group 8"/>
            <p:cNvGrpSpPr/>
            <p:nvPr/>
          </p:nvGrpSpPr>
          <p:grpSpPr>
            <a:xfrm>
              <a:off x="0" y="1081892"/>
              <a:ext cx="315344" cy="31534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DC28"/>
                </a:solidFill>
                <a:prstDash val="solid"/>
                <a:miter/>
              </a:ln>
            </p:spPr>
          </p:sp>
          <p:sp>
            <p:nvSpPr>
              <p:cNvPr id="10" name="TextBox 10"/>
              <p:cNvSpPr txBox="1"/>
              <p:nvPr/>
            </p:nvSpPr>
            <p:spPr>
              <a:xfrm>
                <a:off x="76200" y="28575"/>
                <a:ext cx="660400" cy="708025"/>
              </a:xfrm>
              <a:prstGeom prst="rect">
                <a:avLst/>
              </a:prstGeom>
            </p:spPr>
            <p:txBody>
              <a:bodyPr lIns="49121" tIns="49121" rIns="49121" bIns="49121" rtlCol="0" anchor="ctr"/>
              <a:lstStyle/>
              <a:p>
                <a:pPr algn="ctr">
                  <a:lnSpc>
                    <a:spcPts val="3359"/>
                  </a:lnSpc>
                </a:pPr>
                <a:endParaRPr/>
              </a:p>
            </p:txBody>
          </p:sp>
        </p:grpSp>
        <p:grpSp>
          <p:nvGrpSpPr>
            <p:cNvPr id="11" name="Group 11"/>
            <p:cNvGrpSpPr/>
            <p:nvPr/>
          </p:nvGrpSpPr>
          <p:grpSpPr>
            <a:xfrm>
              <a:off x="66929" y="1148821"/>
              <a:ext cx="181486" cy="18148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28"/>
              </a:solidFill>
            </p:spPr>
          </p:sp>
          <p:sp>
            <p:nvSpPr>
              <p:cNvPr id="13" name="TextBox 13"/>
              <p:cNvSpPr txBox="1"/>
              <p:nvPr/>
            </p:nvSpPr>
            <p:spPr>
              <a:xfrm>
                <a:off x="76200" y="28575"/>
                <a:ext cx="660400" cy="708025"/>
              </a:xfrm>
              <a:prstGeom prst="rect">
                <a:avLst/>
              </a:prstGeom>
            </p:spPr>
            <p:txBody>
              <a:bodyPr lIns="49121" tIns="49121" rIns="49121" bIns="49121" rtlCol="0" anchor="ctr"/>
              <a:lstStyle/>
              <a:p>
                <a:pPr algn="ctr">
                  <a:lnSpc>
                    <a:spcPts val="3359"/>
                  </a:lnSpc>
                </a:pPr>
                <a:endParaRPr/>
              </a:p>
            </p:txBody>
          </p:sp>
        </p:grpSp>
        <p:grpSp>
          <p:nvGrpSpPr>
            <p:cNvPr id="14" name="Group 14"/>
            <p:cNvGrpSpPr/>
            <p:nvPr/>
          </p:nvGrpSpPr>
          <p:grpSpPr>
            <a:xfrm>
              <a:off x="45699" y="360133"/>
              <a:ext cx="223947" cy="22394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DC28"/>
                </a:solidFill>
                <a:prstDash val="solid"/>
                <a:miter/>
              </a:ln>
            </p:spPr>
          </p:sp>
          <p:sp>
            <p:nvSpPr>
              <p:cNvPr id="16" name="TextBox 16"/>
              <p:cNvSpPr txBox="1"/>
              <p:nvPr/>
            </p:nvSpPr>
            <p:spPr>
              <a:xfrm>
                <a:off x="76200" y="28575"/>
                <a:ext cx="660400" cy="708025"/>
              </a:xfrm>
              <a:prstGeom prst="rect">
                <a:avLst/>
              </a:prstGeom>
            </p:spPr>
            <p:txBody>
              <a:bodyPr lIns="49121" tIns="49121" rIns="49121" bIns="49121" rtlCol="0" anchor="ctr"/>
              <a:lstStyle/>
              <a:p>
                <a:pPr algn="ctr">
                  <a:lnSpc>
                    <a:spcPts val="3359"/>
                  </a:lnSpc>
                </a:pPr>
                <a:endParaRPr/>
              </a:p>
            </p:txBody>
          </p:sp>
        </p:grpSp>
        <p:grpSp>
          <p:nvGrpSpPr>
            <p:cNvPr id="17" name="Group 17"/>
            <p:cNvGrpSpPr/>
            <p:nvPr/>
          </p:nvGrpSpPr>
          <p:grpSpPr>
            <a:xfrm>
              <a:off x="45699" y="721012"/>
              <a:ext cx="223947" cy="22394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DC28"/>
                </a:solidFill>
                <a:prstDash val="solid"/>
                <a:miter/>
              </a:ln>
            </p:spPr>
          </p:sp>
          <p:sp>
            <p:nvSpPr>
              <p:cNvPr id="19" name="TextBox 19"/>
              <p:cNvSpPr txBox="1"/>
              <p:nvPr/>
            </p:nvSpPr>
            <p:spPr>
              <a:xfrm>
                <a:off x="76200" y="28575"/>
                <a:ext cx="660400" cy="708025"/>
              </a:xfrm>
              <a:prstGeom prst="rect">
                <a:avLst/>
              </a:prstGeom>
            </p:spPr>
            <p:txBody>
              <a:bodyPr lIns="49121" tIns="49121" rIns="49121" bIns="49121" rtlCol="0" anchor="ctr"/>
              <a:lstStyle/>
              <a:p>
                <a:pPr algn="ctr">
                  <a:lnSpc>
                    <a:spcPts val="3359"/>
                  </a:lnSpc>
                </a:pPr>
                <a:endParaRPr/>
              </a:p>
            </p:txBody>
          </p:sp>
        </p:grpSp>
        <p:grpSp>
          <p:nvGrpSpPr>
            <p:cNvPr id="20" name="Group 20"/>
            <p:cNvGrpSpPr/>
            <p:nvPr/>
          </p:nvGrpSpPr>
          <p:grpSpPr>
            <a:xfrm>
              <a:off x="45699" y="0"/>
              <a:ext cx="223201" cy="22320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DC28"/>
                </a:solidFill>
                <a:prstDash val="solid"/>
                <a:miter/>
              </a:ln>
            </p:spPr>
          </p:sp>
          <p:sp>
            <p:nvSpPr>
              <p:cNvPr id="22" name="TextBox 22"/>
              <p:cNvSpPr txBox="1"/>
              <p:nvPr/>
            </p:nvSpPr>
            <p:spPr>
              <a:xfrm>
                <a:off x="76200" y="28575"/>
                <a:ext cx="660400" cy="708025"/>
              </a:xfrm>
              <a:prstGeom prst="rect">
                <a:avLst/>
              </a:prstGeom>
            </p:spPr>
            <p:txBody>
              <a:bodyPr lIns="49121" tIns="49121" rIns="49121" bIns="49121" rtlCol="0" anchor="ctr"/>
              <a:lstStyle/>
              <a:p>
                <a:pPr algn="ctr">
                  <a:lnSpc>
                    <a:spcPts val="3359"/>
                  </a:lnSpc>
                </a:pPr>
                <a:endParaRPr/>
              </a:p>
            </p:txBody>
          </p:sp>
        </p:grpSp>
      </p:grpSp>
      <p:sp>
        <p:nvSpPr>
          <p:cNvPr id="23" name="Freeform 23"/>
          <p:cNvSpPr/>
          <p:nvPr/>
        </p:nvSpPr>
        <p:spPr>
          <a:xfrm>
            <a:off x="1636546" y="6709170"/>
            <a:ext cx="680325" cy="680325"/>
          </a:xfrm>
          <a:custGeom>
            <a:avLst/>
            <a:gdLst/>
            <a:ahLst/>
            <a:cxnLst/>
            <a:rect l="l" t="t" r="r" b="b"/>
            <a:pathLst>
              <a:path w="680325" h="680325">
                <a:moveTo>
                  <a:pt x="0" y="0"/>
                </a:moveTo>
                <a:lnTo>
                  <a:pt x="680325" y="0"/>
                </a:lnTo>
                <a:lnTo>
                  <a:pt x="680325" y="680324"/>
                </a:lnTo>
                <a:lnTo>
                  <a:pt x="0" y="68032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4" name="Freeform 24"/>
          <p:cNvSpPr/>
          <p:nvPr/>
        </p:nvSpPr>
        <p:spPr>
          <a:xfrm>
            <a:off x="1636546" y="7742399"/>
            <a:ext cx="680325" cy="680325"/>
          </a:xfrm>
          <a:custGeom>
            <a:avLst/>
            <a:gdLst/>
            <a:ahLst/>
            <a:cxnLst/>
            <a:rect l="l" t="t" r="r" b="b"/>
            <a:pathLst>
              <a:path w="680325" h="680325">
                <a:moveTo>
                  <a:pt x="0" y="0"/>
                </a:moveTo>
                <a:lnTo>
                  <a:pt x="680325" y="0"/>
                </a:lnTo>
                <a:lnTo>
                  <a:pt x="680325" y="680325"/>
                </a:lnTo>
                <a:lnTo>
                  <a:pt x="0" y="6803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5" name="Group 25"/>
          <p:cNvGrpSpPr/>
          <p:nvPr/>
        </p:nvGrpSpPr>
        <p:grpSpPr>
          <a:xfrm>
            <a:off x="1367280" y="2132823"/>
            <a:ext cx="8691119" cy="3703746"/>
            <a:chOff x="-1" y="-238125"/>
            <a:chExt cx="11588159" cy="4938327"/>
          </a:xfrm>
        </p:grpSpPr>
        <p:sp>
          <p:nvSpPr>
            <p:cNvPr id="26" name="TextBox 26"/>
            <p:cNvSpPr txBox="1"/>
            <p:nvPr/>
          </p:nvSpPr>
          <p:spPr>
            <a:xfrm>
              <a:off x="0" y="-238125"/>
              <a:ext cx="10915022" cy="2722626"/>
            </a:xfrm>
            <a:prstGeom prst="rect">
              <a:avLst/>
            </a:prstGeom>
          </p:spPr>
          <p:txBody>
            <a:bodyPr lIns="0" tIns="0" rIns="0" bIns="0" rtlCol="0" anchor="t">
              <a:spAutoFit/>
            </a:bodyPr>
            <a:lstStyle/>
            <a:p>
              <a:pPr algn="l">
                <a:lnSpc>
                  <a:spcPts val="16800"/>
                </a:lnSpc>
              </a:pPr>
              <a:r>
                <a:rPr lang="en-US" sz="12000" spc="-1200" dirty="0">
                  <a:solidFill>
                    <a:srgbClr val="0E0C10"/>
                  </a:solidFill>
                  <a:latin typeface="字由点字奇妙体"/>
                  <a:ea typeface="字由点字奇妙体"/>
                  <a:cs typeface="字由点字奇妙体"/>
                  <a:sym typeface="字由点字奇妙体"/>
                </a:rPr>
                <a:t>Thanks</a:t>
              </a:r>
            </a:p>
          </p:txBody>
        </p:sp>
        <p:sp>
          <p:nvSpPr>
            <p:cNvPr id="27" name="TextBox 27"/>
            <p:cNvSpPr txBox="1"/>
            <p:nvPr/>
          </p:nvSpPr>
          <p:spPr>
            <a:xfrm>
              <a:off x="-1" y="1977577"/>
              <a:ext cx="11588159" cy="2722625"/>
            </a:xfrm>
            <a:prstGeom prst="rect">
              <a:avLst/>
            </a:prstGeom>
          </p:spPr>
          <p:txBody>
            <a:bodyPr wrap="square" lIns="0" tIns="0" rIns="0" bIns="0" rtlCol="0" anchor="t">
              <a:spAutoFit/>
            </a:bodyPr>
            <a:lstStyle/>
            <a:p>
              <a:pPr algn="l">
                <a:lnSpc>
                  <a:spcPts val="16800"/>
                </a:lnSpc>
              </a:pPr>
              <a:r>
                <a:rPr lang="en-US" sz="8800" spc="-1200" dirty="0">
                  <a:solidFill>
                    <a:srgbClr val="0E0C10"/>
                  </a:solidFill>
                  <a:latin typeface="字由点字奇妙体"/>
                  <a:ea typeface="字由点字奇妙体"/>
                  <a:cs typeface="字由点字奇妙体"/>
                  <a:sym typeface="字由点字奇妙体"/>
                </a:rPr>
                <a:t>For</a:t>
              </a:r>
              <a:r>
                <a:rPr lang="en-US" sz="12000" spc="-1200" dirty="0">
                  <a:solidFill>
                    <a:srgbClr val="0E0C10"/>
                  </a:solidFill>
                  <a:latin typeface="字由点字奇妙体"/>
                  <a:ea typeface="字由点字奇妙体"/>
                  <a:cs typeface="字由点字奇妙体"/>
                  <a:sym typeface="字由点字奇妙体"/>
                </a:rPr>
                <a:t> Watching</a:t>
              </a:r>
            </a:p>
          </p:txBody>
        </p:sp>
      </p:grpSp>
      <p:sp>
        <p:nvSpPr>
          <p:cNvPr id="28" name="Freeform 28"/>
          <p:cNvSpPr/>
          <p:nvPr/>
        </p:nvSpPr>
        <p:spPr>
          <a:xfrm rot="1897815">
            <a:off x="5998726" y="2878851"/>
            <a:ext cx="1382375" cy="766590"/>
          </a:xfrm>
          <a:custGeom>
            <a:avLst/>
            <a:gdLst/>
            <a:ahLst/>
            <a:cxnLst/>
            <a:rect l="l" t="t" r="r" b="b"/>
            <a:pathLst>
              <a:path w="1382375" h="766590">
                <a:moveTo>
                  <a:pt x="0" y="0"/>
                </a:moveTo>
                <a:lnTo>
                  <a:pt x="1382375" y="0"/>
                </a:lnTo>
                <a:lnTo>
                  <a:pt x="1382375" y="766590"/>
                </a:lnTo>
                <a:lnTo>
                  <a:pt x="0" y="7665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9" name="Group 29"/>
          <p:cNvGrpSpPr/>
          <p:nvPr/>
        </p:nvGrpSpPr>
        <p:grpSpPr>
          <a:xfrm>
            <a:off x="16605361" y="593833"/>
            <a:ext cx="1183896" cy="462509"/>
            <a:chOff x="0" y="0"/>
            <a:chExt cx="311808" cy="121813"/>
          </a:xfrm>
        </p:grpSpPr>
        <p:sp>
          <p:nvSpPr>
            <p:cNvPr id="30" name="Freeform 30"/>
            <p:cNvSpPr/>
            <p:nvPr/>
          </p:nvSpPr>
          <p:spPr>
            <a:xfrm>
              <a:off x="0" y="0"/>
              <a:ext cx="311808" cy="121813"/>
            </a:xfrm>
            <a:custGeom>
              <a:avLst/>
              <a:gdLst/>
              <a:ahLst/>
              <a:cxnLst/>
              <a:rect l="l" t="t" r="r" b="b"/>
              <a:pathLst>
                <a:path w="311808" h="121813">
                  <a:moveTo>
                    <a:pt x="45776" y="0"/>
                  </a:moveTo>
                  <a:lnTo>
                    <a:pt x="266032" y="0"/>
                  </a:lnTo>
                  <a:cubicBezTo>
                    <a:pt x="278173" y="0"/>
                    <a:pt x="289816" y="4823"/>
                    <a:pt x="298401" y="13407"/>
                  </a:cubicBezTo>
                  <a:cubicBezTo>
                    <a:pt x="306985" y="21992"/>
                    <a:pt x="311808" y="33635"/>
                    <a:pt x="311808" y="45776"/>
                  </a:cubicBezTo>
                  <a:lnTo>
                    <a:pt x="311808" y="76038"/>
                  </a:lnTo>
                  <a:cubicBezTo>
                    <a:pt x="311808" y="88178"/>
                    <a:pt x="306985" y="99821"/>
                    <a:pt x="298401" y="108406"/>
                  </a:cubicBezTo>
                  <a:cubicBezTo>
                    <a:pt x="289816" y="116990"/>
                    <a:pt x="278173" y="121813"/>
                    <a:pt x="266032" y="121813"/>
                  </a:cubicBezTo>
                  <a:lnTo>
                    <a:pt x="45776" y="121813"/>
                  </a:lnTo>
                  <a:cubicBezTo>
                    <a:pt x="33635" y="121813"/>
                    <a:pt x="21992" y="116990"/>
                    <a:pt x="13407" y="108406"/>
                  </a:cubicBezTo>
                  <a:cubicBezTo>
                    <a:pt x="4823" y="99821"/>
                    <a:pt x="0" y="88178"/>
                    <a:pt x="0" y="76038"/>
                  </a:cubicBezTo>
                  <a:lnTo>
                    <a:pt x="0" y="45776"/>
                  </a:lnTo>
                  <a:cubicBezTo>
                    <a:pt x="0" y="33635"/>
                    <a:pt x="4823" y="21992"/>
                    <a:pt x="13407" y="13407"/>
                  </a:cubicBezTo>
                  <a:cubicBezTo>
                    <a:pt x="21992" y="4823"/>
                    <a:pt x="33635" y="0"/>
                    <a:pt x="45776" y="0"/>
                  </a:cubicBezTo>
                  <a:close/>
                </a:path>
              </a:pathLst>
            </a:custGeom>
            <a:solidFill>
              <a:srgbClr val="FFDE59"/>
            </a:solidFill>
          </p:spPr>
        </p:sp>
        <p:sp>
          <p:nvSpPr>
            <p:cNvPr id="31" name="TextBox 31"/>
            <p:cNvSpPr txBox="1"/>
            <p:nvPr/>
          </p:nvSpPr>
          <p:spPr>
            <a:xfrm>
              <a:off x="0" y="-47625"/>
              <a:ext cx="311808" cy="169438"/>
            </a:xfrm>
            <a:prstGeom prst="rect">
              <a:avLst/>
            </a:prstGeom>
          </p:spPr>
          <p:txBody>
            <a:bodyPr lIns="50800" tIns="50800" rIns="50800" bIns="50800" rtlCol="0" anchor="ctr"/>
            <a:lstStyle/>
            <a:p>
              <a:pPr algn="ctr">
                <a:lnSpc>
                  <a:spcPts val="3359"/>
                </a:lnSpc>
              </a:pPr>
              <a:endParaRPr/>
            </a:p>
          </p:txBody>
        </p:sp>
      </p:grpSp>
      <p:sp>
        <p:nvSpPr>
          <p:cNvPr id="32" name="Freeform 32"/>
          <p:cNvSpPr/>
          <p:nvPr/>
        </p:nvSpPr>
        <p:spPr>
          <a:xfrm>
            <a:off x="10508155" y="608019"/>
            <a:ext cx="343364" cy="434139"/>
          </a:xfrm>
          <a:custGeom>
            <a:avLst/>
            <a:gdLst/>
            <a:ahLst/>
            <a:cxnLst/>
            <a:rect l="l" t="t" r="r" b="b"/>
            <a:pathLst>
              <a:path w="343364" h="434139">
                <a:moveTo>
                  <a:pt x="0" y="0"/>
                </a:moveTo>
                <a:lnTo>
                  <a:pt x="343364" y="0"/>
                </a:lnTo>
                <a:lnTo>
                  <a:pt x="343364" y="434139"/>
                </a:lnTo>
                <a:lnTo>
                  <a:pt x="0" y="4341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Freeform 33"/>
          <p:cNvSpPr/>
          <p:nvPr/>
        </p:nvSpPr>
        <p:spPr>
          <a:xfrm>
            <a:off x="9512039" y="1946339"/>
            <a:ext cx="6795361" cy="6795361"/>
          </a:xfrm>
          <a:custGeom>
            <a:avLst/>
            <a:gdLst/>
            <a:ahLst/>
            <a:cxnLst/>
            <a:rect l="l" t="t" r="r" b="b"/>
            <a:pathLst>
              <a:path w="6795361" h="6795361">
                <a:moveTo>
                  <a:pt x="0" y="0"/>
                </a:moveTo>
                <a:lnTo>
                  <a:pt x="6795361" y="0"/>
                </a:lnTo>
                <a:lnTo>
                  <a:pt x="6795361" y="6795361"/>
                </a:lnTo>
                <a:lnTo>
                  <a:pt x="0" y="6795361"/>
                </a:lnTo>
                <a:lnTo>
                  <a:pt x="0" y="0"/>
                </a:lnTo>
                <a:close/>
              </a:path>
            </a:pathLst>
          </a:custGeom>
          <a:blipFill>
            <a:blip r:embed="rId11"/>
            <a:stretch>
              <a:fillRect/>
            </a:stretch>
          </a:blipFill>
        </p:spPr>
      </p:sp>
      <p:grpSp>
        <p:nvGrpSpPr>
          <p:cNvPr id="34" name="Group 34"/>
          <p:cNvGrpSpPr/>
          <p:nvPr/>
        </p:nvGrpSpPr>
        <p:grpSpPr>
          <a:xfrm>
            <a:off x="2618790" y="6652934"/>
            <a:ext cx="4975879" cy="1757121"/>
            <a:chOff x="0" y="-142875"/>
            <a:chExt cx="6634506" cy="2342828"/>
          </a:xfrm>
        </p:grpSpPr>
        <p:sp>
          <p:nvSpPr>
            <p:cNvPr id="35" name="TextBox 35"/>
            <p:cNvSpPr txBox="1"/>
            <p:nvPr/>
          </p:nvSpPr>
          <p:spPr>
            <a:xfrm>
              <a:off x="0" y="-142875"/>
              <a:ext cx="6634506" cy="965221"/>
            </a:xfrm>
            <a:prstGeom prst="rect">
              <a:avLst/>
            </a:prstGeom>
          </p:spPr>
          <p:txBody>
            <a:bodyPr lIns="0" tIns="0" rIns="0" bIns="0" rtlCol="0" anchor="t">
              <a:spAutoFit/>
            </a:bodyPr>
            <a:lstStyle/>
            <a:p>
              <a:pPr algn="l">
                <a:lnSpc>
                  <a:spcPts val="6080"/>
                </a:lnSpc>
              </a:pPr>
              <a:r>
                <a:rPr lang="en-US" altLang="zh-CN" sz="3800" b="1" spc="228" dirty="0">
                  <a:solidFill>
                    <a:srgbClr val="262626"/>
                  </a:solidFill>
                  <a:latin typeface="阿里巴巴普惠体 Medium"/>
                  <a:ea typeface="阿里巴巴普惠体 Medium"/>
                  <a:cs typeface="阿里巴巴普惠体 Medium"/>
                  <a:sym typeface="阿里巴巴普惠体 Medium"/>
                </a:rPr>
                <a:t>presenter</a:t>
              </a:r>
              <a:r>
                <a:rPr lang="zh-CN" altLang="en-US" sz="3800" b="1" spc="228" dirty="0">
                  <a:solidFill>
                    <a:srgbClr val="262626"/>
                  </a:solidFill>
                  <a:latin typeface="阿里巴巴普惠体 Medium"/>
                  <a:ea typeface="阿里巴巴普惠体 Medium"/>
                  <a:cs typeface="阿里巴巴普惠体 Medium"/>
                  <a:sym typeface="阿里巴巴普惠体 Medium"/>
                </a:rPr>
                <a:t>：丁涛</a:t>
              </a:r>
              <a:endParaRPr lang="en-US" sz="3800" b="1" spc="228" dirty="0">
                <a:solidFill>
                  <a:srgbClr val="262626"/>
                </a:solidFill>
                <a:latin typeface="阿里巴巴普惠体 Medium"/>
                <a:ea typeface="阿里巴巴普惠体 Medium"/>
                <a:cs typeface="阿里巴巴普惠体 Medium"/>
                <a:sym typeface="阿里巴巴普惠体 Medium"/>
              </a:endParaRPr>
            </a:p>
          </p:txBody>
        </p:sp>
        <p:sp>
          <p:nvSpPr>
            <p:cNvPr id="36" name="TextBox 36"/>
            <p:cNvSpPr txBox="1"/>
            <p:nvPr/>
          </p:nvSpPr>
          <p:spPr>
            <a:xfrm>
              <a:off x="0" y="1234732"/>
              <a:ext cx="6634506" cy="965221"/>
            </a:xfrm>
            <a:prstGeom prst="rect">
              <a:avLst/>
            </a:prstGeom>
          </p:spPr>
          <p:txBody>
            <a:bodyPr lIns="0" tIns="0" rIns="0" bIns="0" rtlCol="0" anchor="t">
              <a:spAutoFit/>
            </a:bodyPr>
            <a:lstStyle/>
            <a:p>
              <a:pPr algn="l">
                <a:lnSpc>
                  <a:spcPts val="6080"/>
                </a:lnSpc>
              </a:pPr>
              <a:r>
                <a:rPr lang="en-US" altLang="zh-CN" sz="3800" b="1" spc="228" dirty="0">
                  <a:solidFill>
                    <a:srgbClr val="262626"/>
                  </a:solidFill>
                  <a:latin typeface="阿里巴巴普惠体 Medium"/>
                  <a:ea typeface="阿里巴巴普惠体 Medium"/>
                  <a:cs typeface="阿里巴巴普惠体 Medium"/>
                  <a:sym typeface="阿里巴巴普惠体 Medium"/>
                </a:rPr>
                <a:t>date</a:t>
              </a:r>
              <a:r>
                <a:rPr lang="en-US" sz="3800" b="1" spc="228" dirty="0">
                  <a:solidFill>
                    <a:srgbClr val="262626"/>
                  </a:solidFill>
                  <a:latin typeface="阿里巴巴普惠体 Medium"/>
                  <a:ea typeface="阿里巴巴普惠体 Medium"/>
                  <a:cs typeface="阿里巴巴普惠体 Medium"/>
                  <a:sym typeface="阿里巴巴普惠体 Medium"/>
                </a:rPr>
                <a:t>：11.20</a:t>
              </a:r>
            </a:p>
          </p:txBody>
        </p:sp>
      </p:grpSp>
      <p:sp>
        <p:nvSpPr>
          <p:cNvPr id="37" name="TextBox 37"/>
          <p:cNvSpPr txBox="1"/>
          <p:nvPr/>
        </p:nvSpPr>
        <p:spPr>
          <a:xfrm>
            <a:off x="10975344"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Cover</a:t>
            </a:r>
          </a:p>
        </p:txBody>
      </p:sp>
      <p:sp>
        <p:nvSpPr>
          <p:cNvPr id="38" name="TextBox 38"/>
          <p:cNvSpPr txBox="1"/>
          <p:nvPr/>
        </p:nvSpPr>
        <p:spPr>
          <a:xfrm>
            <a:off x="12662287"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Contents</a:t>
            </a:r>
          </a:p>
        </p:txBody>
      </p:sp>
      <p:sp>
        <p:nvSpPr>
          <p:cNvPr id="39" name="TextBox 39"/>
          <p:cNvSpPr txBox="1"/>
          <p:nvPr/>
        </p:nvSpPr>
        <p:spPr>
          <a:xfrm>
            <a:off x="1455793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Report</a:t>
            </a:r>
          </a:p>
        </p:txBody>
      </p:sp>
      <p:sp>
        <p:nvSpPr>
          <p:cNvPr id="40" name="TextBox 40"/>
          <p:cNvSpPr txBox="1"/>
          <p:nvPr/>
        </p:nvSpPr>
        <p:spPr>
          <a:xfrm>
            <a:off x="1630740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a:ea typeface="Arial Nova"/>
                <a:cs typeface="Arial Nova"/>
                <a:sym typeface="Arial Nova"/>
              </a:rPr>
              <a:t>Ending</a:t>
            </a:r>
          </a:p>
        </p:txBody>
      </p:sp>
      <p:sp>
        <p:nvSpPr>
          <p:cNvPr id="41" name="Freeform 41"/>
          <p:cNvSpPr/>
          <p:nvPr/>
        </p:nvSpPr>
        <p:spPr>
          <a:xfrm>
            <a:off x="238125" y="133350"/>
            <a:ext cx="3700229" cy="801635"/>
          </a:xfrm>
          <a:custGeom>
            <a:avLst/>
            <a:gdLst/>
            <a:ahLst/>
            <a:cxnLst/>
            <a:rect l="l" t="t" r="r" b="b"/>
            <a:pathLst>
              <a:path w="3700229" h="801635">
                <a:moveTo>
                  <a:pt x="0" y="0"/>
                </a:moveTo>
                <a:lnTo>
                  <a:pt x="3700229" y="0"/>
                </a:lnTo>
                <a:lnTo>
                  <a:pt x="3700229" y="801635"/>
                </a:lnTo>
                <a:lnTo>
                  <a:pt x="0" y="801635"/>
                </a:lnTo>
                <a:lnTo>
                  <a:pt x="0" y="0"/>
                </a:lnTo>
                <a:close/>
              </a:path>
            </a:pathLst>
          </a:custGeom>
          <a:blipFill>
            <a:blip r:embed="rId12"/>
            <a:stretch>
              <a:fillRect l="-53184" t="-281341" b="-31413"/>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C28"/>
        </a:solidFill>
        <a:effectLst/>
      </p:bgPr>
    </p:bg>
    <p:spTree>
      <p:nvGrpSpPr>
        <p:cNvPr id="1" name=""/>
        <p:cNvGrpSpPr/>
        <p:nvPr/>
      </p:nvGrpSpPr>
      <p:grpSpPr>
        <a:xfrm>
          <a:off x="0" y="0"/>
          <a:ext cx="0" cy="0"/>
          <a:chOff x="0" y="0"/>
          <a:chExt cx="0" cy="0"/>
        </a:xfrm>
      </p:grpSpPr>
      <p:sp>
        <p:nvSpPr>
          <p:cNvPr id="2" name="TextBox 2"/>
          <p:cNvSpPr txBox="1"/>
          <p:nvPr/>
        </p:nvSpPr>
        <p:spPr>
          <a:xfrm>
            <a:off x="0" y="-35019"/>
            <a:ext cx="18288000" cy="4479926"/>
          </a:xfrm>
          <a:prstGeom prst="rect">
            <a:avLst/>
          </a:prstGeom>
        </p:spPr>
        <p:txBody>
          <a:bodyPr lIns="0" tIns="0" rIns="0" bIns="0" rtlCol="0" anchor="t">
            <a:spAutoFit/>
          </a:bodyPr>
          <a:lstStyle/>
          <a:p>
            <a:pPr algn="ctr">
              <a:lnSpc>
                <a:spcPts val="32899"/>
              </a:lnSpc>
            </a:pPr>
            <a:r>
              <a:rPr lang="en-US" sz="23499">
                <a:solidFill>
                  <a:srgbClr val="FFFFFF">
                    <a:alpha val="49804"/>
                  </a:srgbClr>
                </a:solidFill>
                <a:latin typeface="Absolutely Sharp "/>
                <a:ea typeface="Absolutely Sharp "/>
                <a:cs typeface="Absolutely Sharp "/>
                <a:sym typeface="Absolutely Sharp "/>
              </a:rPr>
              <a:t>THE CONTENTS</a:t>
            </a:r>
          </a:p>
        </p:txBody>
      </p:sp>
      <p:grpSp>
        <p:nvGrpSpPr>
          <p:cNvPr id="3" name="Group 3"/>
          <p:cNvGrpSpPr/>
          <p:nvPr/>
        </p:nvGrpSpPr>
        <p:grpSpPr>
          <a:xfrm>
            <a:off x="1028700" y="3617619"/>
            <a:ext cx="3719518" cy="5129746"/>
            <a:chOff x="0" y="0"/>
            <a:chExt cx="946609" cy="1305509"/>
          </a:xfrm>
        </p:grpSpPr>
        <p:sp>
          <p:nvSpPr>
            <p:cNvPr id="4" name="Freeform 4"/>
            <p:cNvSpPr/>
            <p:nvPr/>
          </p:nvSpPr>
          <p:spPr>
            <a:xfrm>
              <a:off x="0" y="0"/>
              <a:ext cx="946609" cy="1305509"/>
            </a:xfrm>
            <a:custGeom>
              <a:avLst/>
              <a:gdLst/>
              <a:ahLst/>
              <a:cxnLst/>
              <a:rect l="l" t="t" r="r" b="b"/>
              <a:pathLst>
                <a:path w="946609" h="1305509">
                  <a:moveTo>
                    <a:pt x="52036" y="0"/>
                  </a:moveTo>
                  <a:lnTo>
                    <a:pt x="894573" y="0"/>
                  </a:lnTo>
                  <a:cubicBezTo>
                    <a:pt x="908374" y="0"/>
                    <a:pt x="921610" y="5482"/>
                    <a:pt x="931368" y="15241"/>
                  </a:cubicBezTo>
                  <a:cubicBezTo>
                    <a:pt x="941127" y="25000"/>
                    <a:pt x="946609" y="38235"/>
                    <a:pt x="946609" y="52036"/>
                  </a:cubicBezTo>
                  <a:lnTo>
                    <a:pt x="946609" y="1253473"/>
                  </a:lnTo>
                  <a:cubicBezTo>
                    <a:pt x="946609" y="1267274"/>
                    <a:pt x="941127" y="1280509"/>
                    <a:pt x="931368" y="1290268"/>
                  </a:cubicBezTo>
                  <a:cubicBezTo>
                    <a:pt x="921610" y="1300027"/>
                    <a:pt x="908374" y="1305509"/>
                    <a:pt x="894573" y="1305509"/>
                  </a:cubicBezTo>
                  <a:lnTo>
                    <a:pt x="52036" y="1305509"/>
                  </a:lnTo>
                  <a:cubicBezTo>
                    <a:pt x="38235" y="1305509"/>
                    <a:pt x="25000" y="1300027"/>
                    <a:pt x="15241" y="1290268"/>
                  </a:cubicBezTo>
                  <a:cubicBezTo>
                    <a:pt x="5482" y="1280509"/>
                    <a:pt x="0" y="1267274"/>
                    <a:pt x="0" y="1253473"/>
                  </a:cubicBezTo>
                  <a:lnTo>
                    <a:pt x="0" y="52036"/>
                  </a:lnTo>
                  <a:cubicBezTo>
                    <a:pt x="0" y="38235"/>
                    <a:pt x="5482" y="25000"/>
                    <a:pt x="15241" y="15241"/>
                  </a:cubicBezTo>
                  <a:cubicBezTo>
                    <a:pt x="25000" y="5482"/>
                    <a:pt x="38235" y="0"/>
                    <a:pt x="52036" y="0"/>
                  </a:cubicBezTo>
                  <a:close/>
                </a:path>
              </a:pathLst>
            </a:custGeom>
            <a:solidFill>
              <a:srgbClr val="FFFFFF"/>
            </a:solidFill>
            <a:ln w="47625" cap="rnd">
              <a:solidFill>
                <a:srgbClr val="0E0C10"/>
              </a:solidFill>
              <a:prstDash val="solid"/>
              <a:round/>
            </a:ln>
          </p:spPr>
        </p:sp>
        <p:sp>
          <p:nvSpPr>
            <p:cNvPr id="5" name="TextBox 5"/>
            <p:cNvSpPr txBox="1"/>
            <p:nvPr/>
          </p:nvSpPr>
          <p:spPr>
            <a:xfrm>
              <a:off x="0" y="-38100"/>
              <a:ext cx="946609" cy="1343609"/>
            </a:xfrm>
            <a:prstGeom prst="rect">
              <a:avLst/>
            </a:prstGeom>
          </p:spPr>
          <p:txBody>
            <a:bodyPr lIns="52572" tIns="52572" rIns="52572" bIns="52572" rtlCol="0" anchor="ctr"/>
            <a:lstStyle/>
            <a:p>
              <a:pPr algn="ctr">
                <a:lnSpc>
                  <a:spcPts val="2519"/>
                </a:lnSpc>
              </a:pPr>
              <a:endParaRPr/>
            </a:p>
          </p:txBody>
        </p:sp>
      </p:grpSp>
      <p:grpSp>
        <p:nvGrpSpPr>
          <p:cNvPr id="6" name="Group 6"/>
          <p:cNvGrpSpPr/>
          <p:nvPr/>
        </p:nvGrpSpPr>
        <p:grpSpPr>
          <a:xfrm>
            <a:off x="5199061" y="3617619"/>
            <a:ext cx="3719518" cy="5129746"/>
            <a:chOff x="0" y="0"/>
            <a:chExt cx="946609" cy="1305509"/>
          </a:xfrm>
        </p:grpSpPr>
        <p:sp>
          <p:nvSpPr>
            <p:cNvPr id="7" name="Freeform 7"/>
            <p:cNvSpPr/>
            <p:nvPr/>
          </p:nvSpPr>
          <p:spPr>
            <a:xfrm>
              <a:off x="0" y="0"/>
              <a:ext cx="946609" cy="1305509"/>
            </a:xfrm>
            <a:custGeom>
              <a:avLst/>
              <a:gdLst/>
              <a:ahLst/>
              <a:cxnLst/>
              <a:rect l="l" t="t" r="r" b="b"/>
              <a:pathLst>
                <a:path w="946609" h="1305509">
                  <a:moveTo>
                    <a:pt x="52036" y="0"/>
                  </a:moveTo>
                  <a:lnTo>
                    <a:pt x="894573" y="0"/>
                  </a:lnTo>
                  <a:cubicBezTo>
                    <a:pt x="908374" y="0"/>
                    <a:pt x="921610" y="5482"/>
                    <a:pt x="931368" y="15241"/>
                  </a:cubicBezTo>
                  <a:cubicBezTo>
                    <a:pt x="941127" y="25000"/>
                    <a:pt x="946609" y="38235"/>
                    <a:pt x="946609" y="52036"/>
                  </a:cubicBezTo>
                  <a:lnTo>
                    <a:pt x="946609" y="1253473"/>
                  </a:lnTo>
                  <a:cubicBezTo>
                    <a:pt x="946609" y="1267274"/>
                    <a:pt x="941127" y="1280509"/>
                    <a:pt x="931368" y="1290268"/>
                  </a:cubicBezTo>
                  <a:cubicBezTo>
                    <a:pt x="921610" y="1300027"/>
                    <a:pt x="908374" y="1305509"/>
                    <a:pt x="894573" y="1305509"/>
                  </a:cubicBezTo>
                  <a:lnTo>
                    <a:pt x="52036" y="1305509"/>
                  </a:lnTo>
                  <a:cubicBezTo>
                    <a:pt x="38235" y="1305509"/>
                    <a:pt x="25000" y="1300027"/>
                    <a:pt x="15241" y="1290268"/>
                  </a:cubicBezTo>
                  <a:cubicBezTo>
                    <a:pt x="5482" y="1280509"/>
                    <a:pt x="0" y="1267274"/>
                    <a:pt x="0" y="1253473"/>
                  </a:cubicBezTo>
                  <a:lnTo>
                    <a:pt x="0" y="52036"/>
                  </a:lnTo>
                  <a:cubicBezTo>
                    <a:pt x="0" y="38235"/>
                    <a:pt x="5482" y="25000"/>
                    <a:pt x="15241" y="15241"/>
                  </a:cubicBezTo>
                  <a:cubicBezTo>
                    <a:pt x="25000" y="5482"/>
                    <a:pt x="38235" y="0"/>
                    <a:pt x="52036" y="0"/>
                  </a:cubicBezTo>
                  <a:close/>
                </a:path>
              </a:pathLst>
            </a:custGeom>
            <a:solidFill>
              <a:srgbClr val="FFFFFF"/>
            </a:solidFill>
            <a:ln w="47625" cap="rnd">
              <a:solidFill>
                <a:srgbClr val="0E0C10"/>
              </a:solidFill>
              <a:prstDash val="solid"/>
              <a:round/>
            </a:ln>
          </p:spPr>
        </p:sp>
        <p:sp>
          <p:nvSpPr>
            <p:cNvPr id="8" name="TextBox 8"/>
            <p:cNvSpPr txBox="1"/>
            <p:nvPr/>
          </p:nvSpPr>
          <p:spPr>
            <a:xfrm>
              <a:off x="0" y="-38100"/>
              <a:ext cx="946609" cy="1343609"/>
            </a:xfrm>
            <a:prstGeom prst="rect">
              <a:avLst/>
            </a:prstGeom>
          </p:spPr>
          <p:txBody>
            <a:bodyPr lIns="52572" tIns="52572" rIns="52572" bIns="52572" rtlCol="0" anchor="ctr"/>
            <a:lstStyle/>
            <a:p>
              <a:pPr algn="ctr">
                <a:lnSpc>
                  <a:spcPts val="2519"/>
                </a:lnSpc>
              </a:pPr>
              <a:endParaRPr/>
            </a:p>
          </p:txBody>
        </p:sp>
      </p:grpSp>
      <p:grpSp>
        <p:nvGrpSpPr>
          <p:cNvPr id="9" name="Group 9"/>
          <p:cNvGrpSpPr/>
          <p:nvPr/>
        </p:nvGrpSpPr>
        <p:grpSpPr>
          <a:xfrm>
            <a:off x="9369421" y="3617619"/>
            <a:ext cx="3719518" cy="5129746"/>
            <a:chOff x="0" y="0"/>
            <a:chExt cx="946609" cy="1305509"/>
          </a:xfrm>
        </p:grpSpPr>
        <p:sp>
          <p:nvSpPr>
            <p:cNvPr id="10" name="Freeform 10"/>
            <p:cNvSpPr/>
            <p:nvPr/>
          </p:nvSpPr>
          <p:spPr>
            <a:xfrm>
              <a:off x="0" y="0"/>
              <a:ext cx="946609" cy="1305509"/>
            </a:xfrm>
            <a:custGeom>
              <a:avLst/>
              <a:gdLst/>
              <a:ahLst/>
              <a:cxnLst/>
              <a:rect l="l" t="t" r="r" b="b"/>
              <a:pathLst>
                <a:path w="946609" h="1305509">
                  <a:moveTo>
                    <a:pt x="52036" y="0"/>
                  </a:moveTo>
                  <a:lnTo>
                    <a:pt x="894573" y="0"/>
                  </a:lnTo>
                  <a:cubicBezTo>
                    <a:pt x="908374" y="0"/>
                    <a:pt x="921610" y="5482"/>
                    <a:pt x="931368" y="15241"/>
                  </a:cubicBezTo>
                  <a:cubicBezTo>
                    <a:pt x="941127" y="25000"/>
                    <a:pt x="946609" y="38235"/>
                    <a:pt x="946609" y="52036"/>
                  </a:cubicBezTo>
                  <a:lnTo>
                    <a:pt x="946609" y="1253473"/>
                  </a:lnTo>
                  <a:cubicBezTo>
                    <a:pt x="946609" y="1267274"/>
                    <a:pt x="941127" y="1280509"/>
                    <a:pt x="931368" y="1290268"/>
                  </a:cubicBezTo>
                  <a:cubicBezTo>
                    <a:pt x="921610" y="1300027"/>
                    <a:pt x="908374" y="1305509"/>
                    <a:pt x="894573" y="1305509"/>
                  </a:cubicBezTo>
                  <a:lnTo>
                    <a:pt x="52036" y="1305509"/>
                  </a:lnTo>
                  <a:cubicBezTo>
                    <a:pt x="38235" y="1305509"/>
                    <a:pt x="25000" y="1300027"/>
                    <a:pt x="15241" y="1290268"/>
                  </a:cubicBezTo>
                  <a:cubicBezTo>
                    <a:pt x="5482" y="1280509"/>
                    <a:pt x="0" y="1267274"/>
                    <a:pt x="0" y="1253473"/>
                  </a:cubicBezTo>
                  <a:lnTo>
                    <a:pt x="0" y="52036"/>
                  </a:lnTo>
                  <a:cubicBezTo>
                    <a:pt x="0" y="38235"/>
                    <a:pt x="5482" y="25000"/>
                    <a:pt x="15241" y="15241"/>
                  </a:cubicBezTo>
                  <a:cubicBezTo>
                    <a:pt x="25000" y="5482"/>
                    <a:pt x="38235" y="0"/>
                    <a:pt x="52036" y="0"/>
                  </a:cubicBezTo>
                  <a:close/>
                </a:path>
              </a:pathLst>
            </a:custGeom>
            <a:solidFill>
              <a:srgbClr val="FFFFFF"/>
            </a:solidFill>
            <a:ln w="47625" cap="rnd">
              <a:solidFill>
                <a:srgbClr val="0E0C10"/>
              </a:solidFill>
              <a:prstDash val="solid"/>
              <a:round/>
            </a:ln>
          </p:spPr>
        </p:sp>
        <p:sp>
          <p:nvSpPr>
            <p:cNvPr id="11" name="TextBox 11"/>
            <p:cNvSpPr txBox="1"/>
            <p:nvPr/>
          </p:nvSpPr>
          <p:spPr>
            <a:xfrm>
              <a:off x="0" y="-38100"/>
              <a:ext cx="946609" cy="1343609"/>
            </a:xfrm>
            <a:prstGeom prst="rect">
              <a:avLst/>
            </a:prstGeom>
          </p:spPr>
          <p:txBody>
            <a:bodyPr lIns="52572" tIns="52572" rIns="52572" bIns="52572" rtlCol="0" anchor="ctr"/>
            <a:lstStyle/>
            <a:p>
              <a:pPr algn="ctr">
                <a:lnSpc>
                  <a:spcPts val="2519"/>
                </a:lnSpc>
              </a:pPr>
              <a:endParaRPr/>
            </a:p>
          </p:txBody>
        </p:sp>
      </p:grpSp>
      <p:grpSp>
        <p:nvGrpSpPr>
          <p:cNvPr id="12" name="Group 12"/>
          <p:cNvGrpSpPr/>
          <p:nvPr/>
        </p:nvGrpSpPr>
        <p:grpSpPr>
          <a:xfrm>
            <a:off x="13539782" y="3617619"/>
            <a:ext cx="3719518" cy="5129746"/>
            <a:chOff x="0" y="0"/>
            <a:chExt cx="946609" cy="1305509"/>
          </a:xfrm>
        </p:grpSpPr>
        <p:sp>
          <p:nvSpPr>
            <p:cNvPr id="13" name="Freeform 13"/>
            <p:cNvSpPr/>
            <p:nvPr/>
          </p:nvSpPr>
          <p:spPr>
            <a:xfrm>
              <a:off x="0" y="0"/>
              <a:ext cx="946609" cy="1305509"/>
            </a:xfrm>
            <a:custGeom>
              <a:avLst/>
              <a:gdLst/>
              <a:ahLst/>
              <a:cxnLst/>
              <a:rect l="l" t="t" r="r" b="b"/>
              <a:pathLst>
                <a:path w="946609" h="1305509">
                  <a:moveTo>
                    <a:pt x="52036" y="0"/>
                  </a:moveTo>
                  <a:lnTo>
                    <a:pt x="894573" y="0"/>
                  </a:lnTo>
                  <a:cubicBezTo>
                    <a:pt x="908374" y="0"/>
                    <a:pt x="921610" y="5482"/>
                    <a:pt x="931368" y="15241"/>
                  </a:cubicBezTo>
                  <a:cubicBezTo>
                    <a:pt x="941127" y="25000"/>
                    <a:pt x="946609" y="38235"/>
                    <a:pt x="946609" y="52036"/>
                  </a:cubicBezTo>
                  <a:lnTo>
                    <a:pt x="946609" y="1253473"/>
                  </a:lnTo>
                  <a:cubicBezTo>
                    <a:pt x="946609" y="1267274"/>
                    <a:pt x="941127" y="1280509"/>
                    <a:pt x="931368" y="1290268"/>
                  </a:cubicBezTo>
                  <a:cubicBezTo>
                    <a:pt x="921610" y="1300027"/>
                    <a:pt x="908374" y="1305509"/>
                    <a:pt x="894573" y="1305509"/>
                  </a:cubicBezTo>
                  <a:lnTo>
                    <a:pt x="52036" y="1305509"/>
                  </a:lnTo>
                  <a:cubicBezTo>
                    <a:pt x="38235" y="1305509"/>
                    <a:pt x="25000" y="1300027"/>
                    <a:pt x="15241" y="1290268"/>
                  </a:cubicBezTo>
                  <a:cubicBezTo>
                    <a:pt x="5482" y="1280509"/>
                    <a:pt x="0" y="1267274"/>
                    <a:pt x="0" y="1253473"/>
                  </a:cubicBezTo>
                  <a:lnTo>
                    <a:pt x="0" y="52036"/>
                  </a:lnTo>
                  <a:cubicBezTo>
                    <a:pt x="0" y="38235"/>
                    <a:pt x="5482" y="25000"/>
                    <a:pt x="15241" y="15241"/>
                  </a:cubicBezTo>
                  <a:cubicBezTo>
                    <a:pt x="25000" y="5482"/>
                    <a:pt x="38235" y="0"/>
                    <a:pt x="52036" y="0"/>
                  </a:cubicBezTo>
                  <a:close/>
                </a:path>
              </a:pathLst>
            </a:custGeom>
            <a:solidFill>
              <a:srgbClr val="FFFFFF"/>
            </a:solidFill>
            <a:ln w="47625" cap="rnd">
              <a:solidFill>
                <a:srgbClr val="0E0C10"/>
              </a:solidFill>
              <a:prstDash val="solid"/>
              <a:round/>
            </a:ln>
          </p:spPr>
        </p:sp>
        <p:sp>
          <p:nvSpPr>
            <p:cNvPr id="14" name="TextBox 14"/>
            <p:cNvSpPr txBox="1"/>
            <p:nvPr/>
          </p:nvSpPr>
          <p:spPr>
            <a:xfrm>
              <a:off x="0" y="-38100"/>
              <a:ext cx="946609" cy="1343609"/>
            </a:xfrm>
            <a:prstGeom prst="rect">
              <a:avLst/>
            </a:prstGeom>
          </p:spPr>
          <p:txBody>
            <a:bodyPr lIns="52572" tIns="52572" rIns="52572" bIns="52572" rtlCol="0" anchor="ctr"/>
            <a:lstStyle/>
            <a:p>
              <a:pPr algn="ctr">
                <a:lnSpc>
                  <a:spcPts val="2519"/>
                </a:lnSpc>
              </a:pPr>
              <a:endParaRPr/>
            </a:p>
          </p:txBody>
        </p:sp>
      </p:grpSp>
      <p:grpSp>
        <p:nvGrpSpPr>
          <p:cNvPr id="15" name="Group 15"/>
          <p:cNvGrpSpPr/>
          <p:nvPr/>
        </p:nvGrpSpPr>
        <p:grpSpPr>
          <a:xfrm>
            <a:off x="14102095" y="6121906"/>
            <a:ext cx="2594892" cy="259489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9FFF"/>
            </a:solidFill>
          </p:spPr>
        </p:sp>
        <p:sp>
          <p:nvSpPr>
            <p:cNvPr id="17" name="TextBox 17"/>
            <p:cNvSpPr txBox="1"/>
            <p:nvPr/>
          </p:nvSpPr>
          <p:spPr>
            <a:xfrm>
              <a:off x="76200" y="28575"/>
              <a:ext cx="660400" cy="708025"/>
            </a:xfrm>
            <a:prstGeom prst="rect">
              <a:avLst/>
            </a:prstGeom>
          </p:spPr>
          <p:txBody>
            <a:bodyPr lIns="52572" tIns="52572" rIns="52572" bIns="52572" rtlCol="0" anchor="ctr"/>
            <a:lstStyle/>
            <a:p>
              <a:pPr algn="ctr">
                <a:lnSpc>
                  <a:spcPts val="3360"/>
                </a:lnSpc>
              </a:pPr>
              <a:endParaRPr/>
            </a:p>
          </p:txBody>
        </p:sp>
      </p:grpSp>
      <p:grpSp>
        <p:nvGrpSpPr>
          <p:cNvPr id="18" name="Group 18"/>
          <p:cNvGrpSpPr/>
          <p:nvPr/>
        </p:nvGrpSpPr>
        <p:grpSpPr>
          <a:xfrm>
            <a:off x="1591013" y="6121906"/>
            <a:ext cx="2594892" cy="25948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9FFF"/>
            </a:solidFill>
          </p:spPr>
        </p:sp>
        <p:sp>
          <p:nvSpPr>
            <p:cNvPr id="20" name="TextBox 20"/>
            <p:cNvSpPr txBox="1"/>
            <p:nvPr/>
          </p:nvSpPr>
          <p:spPr>
            <a:xfrm>
              <a:off x="76200" y="28575"/>
              <a:ext cx="660400" cy="708025"/>
            </a:xfrm>
            <a:prstGeom prst="rect">
              <a:avLst/>
            </a:prstGeom>
          </p:spPr>
          <p:txBody>
            <a:bodyPr lIns="52572" tIns="52572" rIns="52572" bIns="52572" rtlCol="0" anchor="ctr"/>
            <a:lstStyle/>
            <a:p>
              <a:pPr algn="ctr">
                <a:lnSpc>
                  <a:spcPts val="3360"/>
                </a:lnSpc>
              </a:pPr>
              <a:endParaRPr/>
            </a:p>
          </p:txBody>
        </p:sp>
      </p:grpSp>
      <p:grpSp>
        <p:nvGrpSpPr>
          <p:cNvPr id="21" name="Group 21"/>
          <p:cNvGrpSpPr/>
          <p:nvPr/>
        </p:nvGrpSpPr>
        <p:grpSpPr>
          <a:xfrm>
            <a:off x="5761374" y="6121906"/>
            <a:ext cx="2594892" cy="259489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9FFF"/>
            </a:solidFill>
          </p:spPr>
        </p:sp>
        <p:sp>
          <p:nvSpPr>
            <p:cNvPr id="23" name="TextBox 23"/>
            <p:cNvSpPr txBox="1"/>
            <p:nvPr/>
          </p:nvSpPr>
          <p:spPr>
            <a:xfrm>
              <a:off x="76200" y="28575"/>
              <a:ext cx="660400" cy="708025"/>
            </a:xfrm>
            <a:prstGeom prst="rect">
              <a:avLst/>
            </a:prstGeom>
          </p:spPr>
          <p:txBody>
            <a:bodyPr lIns="52572" tIns="52572" rIns="52572" bIns="52572" rtlCol="0" anchor="ctr"/>
            <a:lstStyle/>
            <a:p>
              <a:pPr algn="ctr">
                <a:lnSpc>
                  <a:spcPts val="3360"/>
                </a:lnSpc>
              </a:pPr>
              <a:endParaRPr/>
            </a:p>
          </p:txBody>
        </p:sp>
      </p:grpSp>
      <p:grpSp>
        <p:nvGrpSpPr>
          <p:cNvPr id="24" name="Group 24"/>
          <p:cNvGrpSpPr/>
          <p:nvPr/>
        </p:nvGrpSpPr>
        <p:grpSpPr>
          <a:xfrm>
            <a:off x="9931734" y="6121906"/>
            <a:ext cx="2594892" cy="259489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9FFF"/>
            </a:solidFill>
          </p:spPr>
        </p:sp>
        <p:sp>
          <p:nvSpPr>
            <p:cNvPr id="26" name="TextBox 26"/>
            <p:cNvSpPr txBox="1"/>
            <p:nvPr/>
          </p:nvSpPr>
          <p:spPr>
            <a:xfrm>
              <a:off x="76200" y="28575"/>
              <a:ext cx="660400" cy="708025"/>
            </a:xfrm>
            <a:prstGeom prst="rect">
              <a:avLst/>
            </a:prstGeom>
          </p:spPr>
          <p:txBody>
            <a:bodyPr lIns="52572" tIns="52572" rIns="52572" bIns="52572" rtlCol="0" anchor="ctr"/>
            <a:lstStyle/>
            <a:p>
              <a:pPr algn="ctr">
                <a:lnSpc>
                  <a:spcPts val="3360"/>
                </a:lnSpc>
              </a:pPr>
              <a:endParaRPr/>
            </a:p>
          </p:txBody>
        </p:sp>
      </p:grpSp>
      <p:grpSp>
        <p:nvGrpSpPr>
          <p:cNvPr id="27" name="Group 27"/>
          <p:cNvGrpSpPr/>
          <p:nvPr/>
        </p:nvGrpSpPr>
        <p:grpSpPr>
          <a:xfrm>
            <a:off x="5199061" y="3498556"/>
            <a:ext cx="3719518" cy="2120343"/>
            <a:chOff x="0" y="-171450"/>
            <a:chExt cx="4959357" cy="2827123"/>
          </a:xfrm>
        </p:grpSpPr>
        <p:sp>
          <p:nvSpPr>
            <p:cNvPr id="28" name="TextBox 28"/>
            <p:cNvSpPr txBox="1"/>
            <p:nvPr/>
          </p:nvSpPr>
          <p:spPr>
            <a:xfrm>
              <a:off x="0" y="-171450"/>
              <a:ext cx="4959357" cy="2018476"/>
            </a:xfrm>
            <a:prstGeom prst="rect">
              <a:avLst/>
            </a:prstGeom>
          </p:spPr>
          <p:txBody>
            <a:bodyPr lIns="0" tIns="0" rIns="0" bIns="0" rtlCol="0" anchor="t">
              <a:spAutoFit/>
            </a:bodyPr>
            <a:lstStyle/>
            <a:p>
              <a:pPr algn="ctr">
                <a:lnSpc>
                  <a:spcPts val="12749"/>
                </a:lnSpc>
              </a:pPr>
              <a:r>
                <a:rPr lang="en-US" sz="9106">
                  <a:solidFill>
                    <a:srgbClr val="0E0C10"/>
                  </a:solidFill>
                  <a:latin typeface="字由点字奇妙体"/>
                  <a:ea typeface="字由点字奇妙体"/>
                  <a:cs typeface="字由点字奇妙体"/>
                  <a:sym typeface="字由点字奇妙体"/>
                </a:rPr>
                <a:t>02</a:t>
              </a:r>
            </a:p>
          </p:txBody>
        </p:sp>
        <p:sp>
          <p:nvSpPr>
            <p:cNvPr id="29" name="TextBox 29"/>
            <p:cNvSpPr txBox="1"/>
            <p:nvPr/>
          </p:nvSpPr>
          <p:spPr>
            <a:xfrm>
              <a:off x="0" y="1518781"/>
              <a:ext cx="4959357" cy="1136892"/>
            </a:xfrm>
            <a:prstGeom prst="rect">
              <a:avLst/>
            </a:prstGeom>
          </p:spPr>
          <p:txBody>
            <a:bodyPr lIns="0" tIns="0" rIns="0" bIns="0" rtlCol="0" anchor="t">
              <a:spAutoFit/>
            </a:bodyPr>
            <a:lstStyle/>
            <a:p>
              <a:pPr algn="ctr">
                <a:lnSpc>
                  <a:spcPts val="6954"/>
                </a:lnSpc>
              </a:pPr>
              <a:r>
                <a:rPr lang="en-US" sz="4967" b="1" dirty="0">
                  <a:solidFill>
                    <a:srgbClr val="0E0C10"/>
                  </a:solidFill>
                  <a:latin typeface="阿里巴巴普惠体 Bold"/>
                  <a:ea typeface="阿里巴巴普惠体 Bold"/>
                  <a:cs typeface="阿里巴巴普惠体 Bold"/>
                  <a:sym typeface="阿里巴巴普惠体 Bold"/>
                </a:rPr>
                <a:t>Content</a:t>
              </a:r>
            </a:p>
          </p:txBody>
        </p:sp>
      </p:grpSp>
      <p:grpSp>
        <p:nvGrpSpPr>
          <p:cNvPr id="30" name="Group 30"/>
          <p:cNvGrpSpPr/>
          <p:nvPr/>
        </p:nvGrpSpPr>
        <p:grpSpPr>
          <a:xfrm>
            <a:off x="9369421" y="3498556"/>
            <a:ext cx="3719518" cy="2120343"/>
            <a:chOff x="0" y="-171450"/>
            <a:chExt cx="4959357" cy="2827123"/>
          </a:xfrm>
        </p:grpSpPr>
        <p:sp>
          <p:nvSpPr>
            <p:cNvPr id="31" name="TextBox 31"/>
            <p:cNvSpPr txBox="1"/>
            <p:nvPr/>
          </p:nvSpPr>
          <p:spPr>
            <a:xfrm>
              <a:off x="0" y="-171450"/>
              <a:ext cx="4959357" cy="2018476"/>
            </a:xfrm>
            <a:prstGeom prst="rect">
              <a:avLst/>
            </a:prstGeom>
          </p:spPr>
          <p:txBody>
            <a:bodyPr lIns="0" tIns="0" rIns="0" bIns="0" rtlCol="0" anchor="t">
              <a:spAutoFit/>
            </a:bodyPr>
            <a:lstStyle/>
            <a:p>
              <a:pPr algn="ctr">
                <a:lnSpc>
                  <a:spcPts val="12749"/>
                </a:lnSpc>
              </a:pPr>
              <a:r>
                <a:rPr lang="en-US" sz="9106">
                  <a:solidFill>
                    <a:srgbClr val="0E0C10"/>
                  </a:solidFill>
                  <a:latin typeface="字由点字奇妙体"/>
                  <a:ea typeface="字由点字奇妙体"/>
                  <a:cs typeface="字由点字奇妙体"/>
                  <a:sym typeface="字由点字奇妙体"/>
                </a:rPr>
                <a:t>03</a:t>
              </a:r>
            </a:p>
          </p:txBody>
        </p:sp>
        <p:sp>
          <p:nvSpPr>
            <p:cNvPr id="32" name="TextBox 32"/>
            <p:cNvSpPr txBox="1"/>
            <p:nvPr/>
          </p:nvSpPr>
          <p:spPr>
            <a:xfrm>
              <a:off x="0" y="1518781"/>
              <a:ext cx="4959357" cy="1136892"/>
            </a:xfrm>
            <a:prstGeom prst="rect">
              <a:avLst/>
            </a:prstGeom>
          </p:spPr>
          <p:txBody>
            <a:bodyPr lIns="0" tIns="0" rIns="0" bIns="0" rtlCol="0" anchor="t">
              <a:spAutoFit/>
            </a:bodyPr>
            <a:lstStyle/>
            <a:p>
              <a:pPr algn="ctr">
                <a:lnSpc>
                  <a:spcPts val="6954"/>
                </a:lnSpc>
              </a:pPr>
              <a:r>
                <a:rPr lang="en-US" sz="4400" b="1" dirty="0">
                  <a:solidFill>
                    <a:srgbClr val="0E0C10"/>
                  </a:solidFill>
                  <a:latin typeface="阿里巴巴普惠体 Bold"/>
                  <a:ea typeface="阿里巴巴普惠体 Bold"/>
                  <a:cs typeface="阿里巴巴普惠体 Bold"/>
                  <a:sym typeface="阿里巴巴普惠体 Bold"/>
                </a:rPr>
                <a:t>Writing</a:t>
              </a:r>
              <a:r>
                <a:rPr lang="en-US" sz="4800" b="1" dirty="0">
                  <a:solidFill>
                    <a:srgbClr val="0E0C10"/>
                  </a:solidFill>
                  <a:latin typeface="阿里巴巴普惠体 Bold"/>
                  <a:ea typeface="阿里巴巴普惠体 Bold"/>
                  <a:cs typeface="阿里巴巴普惠体 Bold"/>
                  <a:sym typeface="阿里巴巴普惠体 Bold"/>
                </a:rPr>
                <a:t> Style</a:t>
              </a:r>
            </a:p>
          </p:txBody>
        </p:sp>
      </p:grpSp>
      <p:grpSp>
        <p:nvGrpSpPr>
          <p:cNvPr id="33" name="Group 33"/>
          <p:cNvGrpSpPr/>
          <p:nvPr/>
        </p:nvGrpSpPr>
        <p:grpSpPr>
          <a:xfrm>
            <a:off x="7352510" y="1268139"/>
            <a:ext cx="3938572" cy="2778484"/>
            <a:chOff x="0" y="0"/>
            <a:chExt cx="5251430" cy="3704645"/>
          </a:xfrm>
        </p:grpSpPr>
        <p:sp>
          <p:nvSpPr>
            <p:cNvPr id="34" name="Freeform 34"/>
            <p:cNvSpPr/>
            <p:nvPr/>
          </p:nvSpPr>
          <p:spPr>
            <a:xfrm>
              <a:off x="0" y="0"/>
              <a:ext cx="5251430" cy="3704645"/>
            </a:xfrm>
            <a:custGeom>
              <a:avLst/>
              <a:gdLst/>
              <a:ahLst/>
              <a:cxnLst/>
              <a:rect l="l" t="t" r="r" b="b"/>
              <a:pathLst>
                <a:path w="5251430" h="3704645">
                  <a:moveTo>
                    <a:pt x="0" y="0"/>
                  </a:moveTo>
                  <a:lnTo>
                    <a:pt x="5251430" y="0"/>
                  </a:lnTo>
                  <a:lnTo>
                    <a:pt x="5251430" y="3704645"/>
                  </a:lnTo>
                  <a:lnTo>
                    <a:pt x="0" y="37046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5" name="TextBox 35"/>
            <p:cNvSpPr txBox="1"/>
            <p:nvPr/>
          </p:nvSpPr>
          <p:spPr>
            <a:xfrm>
              <a:off x="272823" y="904257"/>
              <a:ext cx="4231659" cy="1713515"/>
            </a:xfrm>
            <a:prstGeom prst="rect">
              <a:avLst/>
            </a:prstGeom>
          </p:spPr>
          <p:txBody>
            <a:bodyPr lIns="0" tIns="0" rIns="0" bIns="0" rtlCol="0" anchor="t">
              <a:spAutoFit/>
            </a:bodyPr>
            <a:lstStyle/>
            <a:p>
              <a:pPr algn="ctr">
                <a:lnSpc>
                  <a:spcPts val="10827"/>
                </a:lnSpc>
              </a:pPr>
              <a:r>
                <a:rPr lang="en-US" sz="7733" spc="-510" dirty="0" err="1">
                  <a:solidFill>
                    <a:srgbClr val="FFDC28"/>
                  </a:solidFill>
                  <a:latin typeface="字由点字奇妙体"/>
                  <a:ea typeface="字由点字奇妙体"/>
                  <a:cs typeface="字由点字奇妙体"/>
                  <a:sym typeface="字由点字奇妙体"/>
                </a:rPr>
                <a:t>目录</a:t>
              </a:r>
              <a:endParaRPr lang="en-US" sz="7733" spc="-510" dirty="0">
                <a:solidFill>
                  <a:srgbClr val="FFDC28"/>
                </a:solidFill>
                <a:latin typeface="字由点字奇妙体"/>
                <a:ea typeface="字由点字奇妙体"/>
                <a:cs typeface="字由点字奇妙体"/>
                <a:sym typeface="字由点字奇妙体"/>
              </a:endParaRPr>
            </a:p>
          </p:txBody>
        </p:sp>
      </p:grpSp>
      <p:sp>
        <p:nvSpPr>
          <p:cNvPr id="36" name="Freeform 36"/>
          <p:cNvSpPr/>
          <p:nvPr/>
        </p:nvSpPr>
        <p:spPr>
          <a:xfrm>
            <a:off x="16691867" y="9355406"/>
            <a:ext cx="967742" cy="300000"/>
          </a:xfrm>
          <a:custGeom>
            <a:avLst/>
            <a:gdLst/>
            <a:ahLst/>
            <a:cxnLst/>
            <a:rect l="l" t="t" r="r" b="b"/>
            <a:pathLst>
              <a:path w="967742" h="300000">
                <a:moveTo>
                  <a:pt x="0" y="0"/>
                </a:moveTo>
                <a:lnTo>
                  <a:pt x="967743" y="0"/>
                </a:lnTo>
                <a:lnTo>
                  <a:pt x="967743" y="300000"/>
                </a:lnTo>
                <a:lnTo>
                  <a:pt x="0" y="300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7" name="Group 37"/>
          <p:cNvGrpSpPr/>
          <p:nvPr/>
        </p:nvGrpSpPr>
        <p:grpSpPr>
          <a:xfrm>
            <a:off x="12751069" y="593833"/>
            <a:ext cx="1602253" cy="462509"/>
            <a:chOff x="0" y="0"/>
            <a:chExt cx="421993" cy="121813"/>
          </a:xfrm>
        </p:grpSpPr>
        <p:sp>
          <p:nvSpPr>
            <p:cNvPr id="38" name="Freeform 38"/>
            <p:cNvSpPr/>
            <p:nvPr/>
          </p:nvSpPr>
          <p:spPr>
            <a:xfrm>
              <a:off x="0" y="0"/>
              <a:ext cx="421993" cy="121813"/>
            </a:xfrm>
            <a:custGeom>
              <a:avLst/>
              <a:gdLst/>
              <a:ahLst/>
              <a:cxnLst/>
              <a:rect l="l" t="t" r="r" b="b"/>
              <a:pathLst>
                <a:path w="421993" h="121813">
                  <a:moveTo>
                    <a:pt x="33823" y="0"/>
                  </a:moveTo>
                  <a:lnTo>
                    <a:pt x="388169" y="0"/>
                  </a:lnTo>
                  <a:cubicBezTo>
                    <a:pt x="406849" y="0"/>
                    <a:pt x="421993" y="15143"/>
                    <a:pt x="421993" y="33823"/>
                  </a:cubicBezTo>
                  <a:lnTo>
                    <a:pt x="421993" y="87990"/>
                  </a:lnTo>
                  <a:cubicBezTo>
                    <a:pt x="421993" y="96960"/>
                    <a:pt x="418429" y="105563"/>
                    <a:pt x="412086" y="111907"/>
                  </a:cubicBezTo>
                  <a:cubicBezTo>
                    <a:pt x="405743" y="118250"/>
                    <a:pt x="397140" y="121813"/>
                    <a:pt x="388169" y="121813"/>
                  </a:cubicBezTo>
                  <a:lnTo>
                    <a:pt x="33823" y="121813"/>
                  </a:lnTo>
                  <a:cubicBezTo>
                    <a:pt x="24853" y="121813"/>
                    <a:pt x="16250" y="118250"/>
                    <a:pt x="9907" y="111907"/>
                  </a:cubicBezTo>
                  <a:cubicBezTo>
                    <a:pt x="3564" y="105563"/>
                    <a:pt x="0" y="96960"/>
                    <a:pt x="0" y="87990"/>
                  </a:cubicBezTo>
                  <a:lnTo>
                    <a:pt x="0" y="33823"/>
                  </a:lnTo>
                  <a:cubicBezTo>
                    <a:pt x="0" y="24853"/>
                    <a:pt x="3564" y="16250"/>
                    <a:pt x="9907" y="9907"/>
                  </a:cubicBezTo>
                  <a:cubicBezTo>
                    <a:pt x="16250" y="3564"/>
                    <a:pt x="24853" y="0"/>
                    <a:pt x="33823" y="0"/>
                  </a:cubicBezTo>
                  <a:close/>
                </a:path>
              </a:pathLst>
            </a:custGeom>
            <a:solidFill>
              <a:srgbClr val="FFFFFF"/>
            </a:solidFill>
          </p:spPr>
        </p:sp>
        <p:sp>
          <p:nvSpPr>
            <p:cNvPr id="39" name="TextBox 39"/>
            <p:cNvSpPr txBox="1"/>
            <p:nvPr/>
          </p:nvSpPr>
          <p:spPr>
            <a:xfrm>
              <a:off x="0" y="-47625"/>
              <a:ext cx="421993" cy="169438"/>
            </a:xfrm>
            <a:prstGeom prst="rect">
              <a:avLst/>
            </a:prstGeom>
          </p:spPr>
          <p:txBody>
            <a:bodyPr lIns="50800" tIns="50800" rIns="50800" bIns="50800" rtlCol="0" anchor="ctr"/>
            <a:lstStyle/>
            <a:p>
              <a:pPr algn="ctr">
                <a:lnSpc>
                  <a:spcPts val="3359"/>
                </a:lnSpc>
              </a:pPr>
              <a:endParaRPr/>
            </a:p>
          </p:txBody>
        </p:sp>
      </p:grpSp>
      <p:sp>
        <p:nvSpPr>
          <p:cNvPr id="40" name="Freeform 40"/>
          <p:cNvSpPr/>
          <p:nvPr/>
        </p:nvSpPr>
        <p:spPr>
          <a:xfrm>
            <a:off x="10508155" y="608019"/>
            <a:ext cx="343364" cy="434139"/>
          </a:xfrm>
          <a:custGeom>
            <a:avLst/>
            <a:gdLst/>
            <a:ahLst/>
            <a:cxnLst/>
            <a:rect l="l" t="t" r="r" b="b"/>
            <a:pathLst>
              <a:path w="343364" h="434139">
                <a:moveTo>
                  <a:pt x="0" y="0"/>
                </a:moveTo>
                <a:lnTo>
                  <a:pt x="343364" y="0"/>
                </a:lnTo>
                <a:lnTo>
                  <a:pt x="343364" y="434139"/>
                </a:lnTo>
                <a:lnTo>
                  <a:pt x="0" y="4341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1" name="Freeform 41"/>
          <p:cNvSpPr/>
          <p:nvPr/>
        </p:nvSpPr>
        <p:spPr>
          <a:xfrm>
            <a:off x="1220593" y="5317937"/>
            <a:ext cx="3330768" cy="3330768"/>
          </a:xfrm>
          <a:custGeom>
            <a:avLst/>
            <a:gdLst/>
            <a:ahLst/>
            <a:cxnLst/>
            <a:rect l="l" t="t" r="r" b="b"/>
            <a:pathLst>
              <a:path w="3330768" h="3330768">
                <a:moveTo>
                  <a:pt x="0" y="0"/>
                </a:moveTo>
                <a:lnTo>
                  <a:pt x="3330768" y="0"/>
                </a:lnTo>
                <a:lnTo>
                  <a:pt x="3330768" y="3330768"/>
                </a:lnTo>
                <a:lnTo>
                  <a:pt x="0" y="3330768"/>
                </a:lnTo>
                <a:lnTo>
                  <a:pt x="0" y="0"/>
                </a:lnTo>
                <a:close/>
              </a:path>
            </a:pathLst>
          </a:custGeom>
          <a:blipFill>
            <a:blip r:embed="rId9"/>
            <a:stretch>
              <a:fillRect/>
            </a:stretch>
          </a:blipFill>
        </p:spPr>
      </p:sp>
      <p:sp>
        <p:nvSpPr>
          <p:cNvPr id="42" name="Freeform 42"/>
          <p:cNvSpPr/>
          <p:nvPr/>
        </p:nvSpPr>
        <p:spPr>
          <a:xfrm>
            <a:off x="5651679" y="5448300"/>
            <a:ext cx="3070043" cy="3070043"/>
          </a:xfrm>
          <a:custGeom>
            <a:avLst/>
            <a:gdLst/>
            <a:ahLst/>
            <a:cxnLst/>
            <a:rect l="l" t="t" r="r" b="b"/>
            <a:pathLst>
              <a:path w="3070043" h="3070043">
                <a:moveTo>
                  <a:pt x="0" y="0"/>
                </a:moveTo>
                <a:lnTo>
                  <a:pt x="3070042" y="0"/>
                </a:lnTo>
                <a:lnTo>
                  <a:pt x="3070042" y="3070043"/>
                </a:lnTo>
                <a:lnTo>
                  <a:pt x="0" y="3070043"/>
                </a:lnTo>
                <a:lnTo>
                  <a:pt x="0" y="0"/>
                </a:lnTo>
                <a:close/>
              </a:path>
            </a:pathLst>
          </a:custGeom>
          <a:blipFill>
            <a:blip r:embed="rId10"/>
            <a:stretch>
              <a:fillRect/>
            </a:stretch>
          </a:blipFill>
        </p:spPr>
      </p:sp>
      <p:sp>
        <p:nvSpPr>
          <p:cNvPr id="43" name="Freeform 43"/>
          <p:cNvSpPr/>
          <p:nvPr/>
        </p:nvSpPr>
        <p:spPr>
          <a:xfrm>
            <a:off x="9564881" y="5588788"/>
            <a:ext cx="3190280" cy="3190280"/>
          </a:xfrm>
          <a:custGeom>
            <a:avLst/>
            <a:gdLst/>
            <a:ahLst/>
            <a:cxnLst/>
            <a:rect l="l" t="t" r="r" b="b"/>
            <a:pathLst>
              <a:path w="3190280" h="3190280">
                <a:moveTo>
                  <a:pt x="0" y="0"/>
                </a:moveTo>
                <a:lnTo>
                  <a:pt x="3190280" y="0"/>
                </a:lnTo>
                <a:lnTo>
                  <a:pt x="3190280" y="3190280"/>
                </a:lnTo>
                <a:lnTo>
                  <a:pt x="0" y="3190280"/>
                </a:lnTo>
                <a:lnTo>
                  <a:pt x="0" y="0"/>
                </a:lnTo>
                <a:close/>
              </a:path>
            </a:pathLst>
          </a:custGeom>
          <a:blipFill>
            <a:blip r:embed="rId11"/>
            <a:stretch>
              <a:fillRect/>
            </a:stretch>
          </a:blipFill>
        </p:spPr>
      </p:sp>
      <p:sp>
        <p:nvSpPr>
          <p:cNvPr id="44" name="Freeform 44"/>
          <p:cNvSpPr/>
          <p:nvPr/>
        </p:nvSpPr>
        <p:spPr>
          <a:xfrm>
            <a:off x="13738084" y="5448300"/>
            <a:ext cx="3322914" cy="3322914"/>
          </a:xfrm>
          <a:custGeom>
            <a:avLst/>
            <a:gdLst/>
            <a:ahLst/>
            <a:cxnLst/>
            <a:rect l="l" t="t" r="r" b="b"/>
            <a:pathLst>
              <a:path w="3322914" h="3322914">
                <a:moveTo>
                  <a:pt x="0" y="0"/>
                </a:moveTo>
                <a:lnTo>
                  <a:pt x="3322914" y="0"/>
                </a:lnTo>
                <a:lnTo>
                  <a:pt x="3322914" y="3322914"/>
                </a:lnTo>
                <a:lnTo>
                  <a:pt x="0" y="3322914"/>
                </a:lnTo>
                <a:lnTo>
                  <a:pt x="0" y="0"/>
                </a:lnTo>
                <a:close/>
              </a:path>
            </a:pathLst>
          </a:custGeom>
          <a:blipFill>
            <a:blip r:embed="rId12"/>
            <a:stretch>
              <a:fillRect/>
            </a:stretch>
          </a:blipFill>
        </p:spPr>
      </p:sp>
      <p:grpSp>
        <p:nvGrpSpPr>
          <p:cNvPr id="45" name="Group 45"/>
          <p:cNvGrpSpPr/>
          <p:nvPr/>
        </p:nvGrpSpPr>
        <p:grpSpPr>
          <a:xfrm>
            <a:off x="1028700" y="3498556"/>
            <a:ext cx="3719518" cy="2120343"/>
            <a:chOff x="0" y="-171450"/>
            <a:chExt cx="4959357" cy="2827123"/>
          </a:xfrm>
        </p:grpSpPr>
        <p:sp>
          <p:nvSpPr>
            <p:cNvPr id="46" name="TextBox 46"/>
            <p:cNvSpPr txBox="1"/>
            <p:nvPr/>
          </p:nvSpPr>
          <p:spPr>
            <a:xfrm>
              <a:off x="0" y="-171450"/>
              <a:ext cx="4959357" cy="2018476"/>
            </a:xfrm>
            <a:prstGeom prst="rect">
              <a:avLst/>
            </a:prstGeom>
          </p:spPr>
          <p:txBody>
            <a:bodyPr lIns="0" tIns="0" rIns="0" bIns="0" rtlCol="0" anchor="t">
              <a:spAutoFit/>
            </a:bodyPr>
            <a:lstStyle/>
            <a:p>
              <a:pPr algn="ctr">
                <a:lnSpc>
                  <a:spcPts val="12749"/>
                </a:lnSpc>
              </a:pPr>
              <a:r>
                <a:rPr lang="en-US" sz="9106">
                  <a:solidFill>
                    <a:srgbClr val="0E0C10"/>
                  </a:solidFill>
                  <a:latin typeface="字由点字奇妙体"/>
                  <a:ea typeface="字由点字奇妙体"/>
                  <a:cs typeface="字由点字奇妙体"/>
                  <a:sym typeface="字由点字奇妙体"/>
                </a:rPr>
                <a:t>01</a:t>
              </a:r>
            </a:p>
          </p:txBody>
        </p:sp>
        <p:sp>
          <p:nvSpPr>
            <p:cNvPr id="47" name="TextBox 47"/>
            <p:cNvSpPr txBox="1"/>
            <p:nvPr/>
          </p:nvSpPr>
          <p:spPr>
            <a:xfrm>
              <a:off x="0" y="1518781"/>
              <a:ext cx="4959357" cy="1136892"/>
            </a:xfrm>
            <a:prstGeom prst="rect">
              <a:avLst/>
            </a:prstGeom>
          </p:spPr>
          <p:txBody>
            <a:bodyPr lIns="0" tIns="0" rIns="0" bIns="0" rtlCol="0" anchor="t">
              <a:spAutoFit/>
            </a:bodyPr>
            <a:lstStyle/>
            <a:p>
              <a:pPr algn="ctr">
                <a:lnSpc>
                  <a:spcPts val="6954"/>
                </a:lnSpc>
              </a:pPr>
              <a:r>
                <a:rPr lang="en-US" altLang="zh-CN" sz="4967" b="1" dirty="0">
                  <a:solidFill>
                    <a:srgbClr val="0E0C10"/>
                  </a:solidFill>
                  <a:latin typeface="阿里巴巴普惠体 Bold"/>
                  <a:ea typeface="阿里巴巴普惠体 Bold"/>
                  <a:cs typeface="阿里巴巴普惠体 Bold"/>
                  <a:sym typeface="阿里巴巴普惠体 Bold"/>
                </a:rPr>
                <a:t>Purpose</a:t>
              </a:r>
              <a:endParaRPr lang="en-US" sz="4967" b="1" dirty="0">
                <a:solidFill>
                  <a:srgbClr val="0E0C10"/>
                </a:solidFill>
                <a:latin typeface="阿里巴巴普惠体 Bold"/>
                <a:ea typeface="阿里巴巴普惠体 Bold"/>
                <a:cs typeface="阿里巴巴普惠体 Bold"/>
                <a:sym typeface="阿里巴巴普惠体 Bold"/>
              </a:endParaRPr>
            </a:p>
          </p:txBody>
        </p:sp>
      </p:grpSp>
      <p:grpSp>
        <p:nvGrpSpPr>
          <p:cNvPr id="48" name="Group 48"/>
          <p:cNvGrpSpPr/>
          <p:nvPr/>
        </p:nvGrpSpPr>
        <p:grpSpPr>
          <a:xfrm>
            <a:off x="13539782" y="3498556"/>
            <a:ext cx="3719518" cy="2120343"/>
            <a:chOff x="0" y="-171450"/>
            <a:chExt cx="4959357" cy="2827123"/>
          </a:xfrm>
        </p:grpSpPr>
        <p:sp>
          <p:nvSpPr>
            <p:cNvPr id="49" name="TextBox 49"/>
            <p:cNvSpPr txBox="1"/>
            <p:nvPr/>
          </p:nvSpPr>
          <p:spPr>
            <a:xfrm>
              <a:off x="0" y="-171450"/>
              <a:ext cx="4959357" cy="2018476"/>
            </a:xfrm>
            <a:prstGeom prst="rect">
              <a:avLst/>
            </a:prstGeom>
          </p:spPr>
          <p:txBody>
            <a:bodyPr lIns="0" tIns="0" rIns="0" bIns="0" rtlCol="0" anchor="t">
              <a:spAutoFit/>
            </a:bodyPr>
            <a:lstStyle/>
            <a:p>
              <a:pPr algn="ctr">
                <a:lnSpc>
                  <a:spcPts val="12749"/>
                </a:lnSpc>
              </a:pPr>
              <a:r>
                <a:rPr lang="en-US" sz="9106">
                  <a:solidFill>
                    <a:srgbClr val="0E0C10"/>
                  </a:solidFill>
                  <a:latin typeface="字由点字奇妙体"/>
                  <a:ea typeface="字由点字奇妙体"/>
                  <a:cs typeface="字由点字奇妙体"/>
                  <a:sym typeface="字由点字奇妙体"/>
                </a:rPr>
                <a:t>04</a:t>
              </a:r>
            </a:p>
          </p:txBody>
        </p:sp>
        <p:sp>
          <p:nvSpPr>
            <p:cNvPr id="50" name="TextBox 50"/>
            <p:cNvSpPr txBox="1"/>
            <p:nvPr/>
          </p:nvSpPr>
          <p:spPr>
            <a:xfrm>
              <a:off x="0" y="1518781"/>
              <a:ext cx="4959357" cy="1136892"/>
            </a:xfrm>
            <a:prstGeom prst="rect">
              <a:avLst/>
            </a:prstGeom>
          </p:spPr>
          <p:txBody>
            <a:bodyPr lIns="0" tIns="0" rIns="0" bIns="0" rtlCol="0" anchor="t">
              <a:spAutoFit/>
            </a:bodyPr>
            <a:lstStyle/>
            <a:p>
              <a:pPr algn="ctr">
                <a:lnSpc>
                  <a:spcPts val="6954"/>
                </a:lnSpc>
              </a:pPr>
              <a:r>
                <a:rPr lang="en-US" sz="4967" b="1" dirty="0">
                  <a:solidFill>
                    <a:srgbClr val="0E0C10"/>
                  </a:solidFill>
                  <a:latin typeface="阿里巴巴普惠体 Bold"/>
                  <a:ea typeface="阿里巴巴普惠体 Bold"/>
                  <a:cs typeface="阿里巴巴普惠体 Bold"/>
                  <a:sym typeface="阿里巴巴普惠体 Bold"/>
                </a:rPr>
                <a:t>Comparison</a:t>
              </a:r>
            </a:p>
          </p:txBody>
        </p:sp>
      </p:grpSp>
      <p:sp>
        <p:nvSpPr>
          <p:cNvPr id="51" name="TextBox 51"/>
          <p:cNvSpPr txBox="1"/>
          <p:nvPr/>
        </p:nvSpPr>
        <p:spPr>
          <a:xfrm>
            <a:off x="10975344"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Cover</a:t>
            </a:r>
          </a:p>
        </p:txBody>
      </p:sp>
      <p:sp>
        <p:nvSpPr>
          <p:cNvPr id="52" name="TextBox 52"/>
          <p:cNvSpPr txBox="1"/>
          <p:nvPr/>
        </p:nvSpPr>
        <p:spPr>
          <a:xfrm>
            <a:off x="12662287"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a:ea typeface="Arial Nova"/>
                <a:cs typeface="Arial Nova"/>
                <a:sym typeface="Arial Nova"/>
              </a:rPr>
              <a:t>Contents</a:t>
            </a:r>
          </a:p>
        </p:txBody>
      </p:sp>
      <p:sp>
        <p:nvSpPr>
          <p:cNvPr id="53" name="TextBox 53"/>
          <p:cNvSpPr txBox="1"/>
          <p:nvPr/>
        </p:nvSpPr>
        <p:spPr>
          <a:xfrm>
            <a:off x="1455793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Report</a:t>
            </a:r>
          </a:p>
        </p:txBody>
      </p:sp>
      <p:sp>
        <p:nvSpPr>
          <p:cNvPr id="54" name="TextBox 54"/>
          <p:cNvSpPr txBox="1"/>
          <p:nvPr/>
        </p:nvSpPr>
        <p:spPr>
          <a:xfrm>
            <a:off x="1630740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Ending</a:t>
            </a:r>
          </a:p>
        </p:txBody>
      </p:sp>
      <p:sp>
        <p:nvSpPr>
          <p:cNvPr id="55" name="TextBox 55"/>
          <p:cNvSpPr txBox="1"/>
          <p:nvPr/>
        </p:nvSpPr>
        <p:spPr>
          <a:xfrm>
            <a:off x="584990" y="306928"/>
            <a:ext cx="4180137" cy="925830"/>
          </a:xfrm>
          <a:prstGeom prst="rect">
            <a:avLst/>
          </a:prstGeom>
        </p:spPr>
        <p:txBody>
          <a:bodyPr lIns="0" tIns="0" rIns="0" bIns="0" rtlCol="0" anchor="t">
            <a:spAutoFit/>
          </a:bodyPr>
          <a:lstStyle/>
          <a:p>
            <a:pPr algn="l">
              <a:lnSpc>
                <a:spcPts val="6719"/>
              </a:lnSpc>
            </a:pPr>
            <a:r>
              <a:rPr lang="en-US" sz="4800">
                <a:solidFill>
                  <a:srgbClr val="FFFFFF"/>
                </a:solidFill>
                <a:latin typeface="Absolutely Sharp "/>
                <a:ea typeface="Absolutely Sharp "/>
                <a:cs typeface="Absolutely Sharp "/>
                <a:sym typeface="Absolutely Sharp "/>
              </a:rPr>
              <a:t>WAGE EARNER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70258" y="3021693"/>
            <a:ext cx="7763875" cy="77638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9FFF"/>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9645881"/>
            <a:ext cx="18288000" cy="641119"/>
            <a:chOff x="0" y="0"/>
            <a:chExt cx="24384000" cy="854826"/>
          </a:xfrm>
        </p:grpSpPr>
        <p:grpSp>
          <p:nvGrpSpPr>
            <p:cNvPr id="6" name="Group 6"/>
            <p:cNvGrpSpPr/>
            <p:nvPr/>
          </p:nvGrpSpPr>
          <p:grpSpPr>
            <a:xfrm>
              <a:off x="0" y="38100"/>
              <a:ext cx="24384000" cy="816726"/>
              <a:chOff x="0" y="0"/>
              <a:chExt cx="4816593" cy="161329"/>
            </a:xfrm>
          </p:grpSpPr>
          <p:sp>
            <p:nvSpPr>
              <p:cNvPr id="7" name="Freeform 7"/>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8" name="TextBox 8"/>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9" name="AutoShape 9"/>
            <p:cNvSpPr/>
            <p:nvPr/>
          </p:nvSpPr>
          <p:spPr>
            <a:xfrm>
              <a:off x="0" y="38100"/>
              <a:ext cx="24384000" cy="0"/>
            </a:xfrm>
            <a:prstGeom prst="line">
              <a:avLst/>
            </a:prstGeom>
            <a:ln w="76200" cap="flat">
              <a:solidFill>
                <a:srgbClr val="000000"/>
              </a:solidFill>
              <a:prstDash val="solid"/>
              <a:headEnd type="none" w="sm" len="sm"/>
              <a:tailEnd type="none" w="sm" len="sm"/>
            </a:ln>
          </p:spPr>
        </p:sp>
      </p:grpSp>
      <p:grpSp>
        <p:nvGrpSpPr>
          <p:cNvPr id="10" name="Group 10"/>
          <p:cNvGrpSpPr/>
          <p:nvPr/>
        </p:nvGrpSpPr>
        <p:grpSpPr>
          <a:xfrm>
            <a:off x="8785860" y="2792187"/>
            <a:ext cx="3333046" cy="2351313"/>
            <a:chOff x="0" y="0"/>
            <a:chExt cx="4444062" cy="3135083"/>
          </a:xfrm>
        </p:grpSpPr>
        <p:sp>
          <p:nvSpPr>
            <p:cNvPr id="11" name="Freeform 11"/>
            <p:cNvSpPr/>
            <p:nvPr/>
          </p:nvSpPr>
          <p:spPr>
            <a:xfrm>
              <a:off x="0" y="0"/>
              <a:ext cx="4444062" cy="3135083"/>
            </a:xfrm>
            <a:custGeom>
              <a:avLst/>
              <a:gdLst/>
              <a:ahLst/>
              <a:cxnLst/>
              <a:rect l="l" t="t" r="r" b="b"/>
              <a:pathLst>
                <a:path w="4444062" h="3135083">
                  <a:moveTo>
                    <a:pt x="0" y="0"/>
                  </a:moveTo>
                  <a:lnTo>
                    <a:pt x="4444062" y="0"/>
                  </a:lnTo>
                  <a:lnTo>
                    <a:pt x="4444062" y="3135083"/>
                  </a:lnTo>
                  <a:lnTo>
                    <a:pt x="0" y="3135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47029" y="811468"/>
              <a:ext cx="3702208" cy="1289473"/>
            </a:xfrm>
            <a:prstGeom prst="rect">
              <a:avLst/>
            </a:prstGeom>
          </p:spPr>
          <p:txBody>
            <a:bodyPr lIns="0" tIns="0" rIns="0" bIns="0" rtlCol="0" anchor="t">
              <a:spAutoFit/>
            </a:bodyPr>
            <a:lstStyle/>
            <a:p>
              <a:pPr algn="ctr">
                <a:lnSpc>
                  <a:spcPts val="8119"/>
                </a:lnSpc>
              </a:pPr>
              <a:r>
                <a:rPr lang="en-US" sz="5799">
                  <a:solidFill>
                    <a:srgbClr val="FFDC28"/>
                  </a:solidFill>
                  <a:latin typeface="字由点字奇妙体"/>
                  <a:ea typeface="字由点字奇妙体"/>
                  <a:cs typeface="字由点字奇妙体"/>
                  <a:sym typeface="字由点字奇妙体"/>
                </a:rPr>
                <a:t>ONE</a:t>
              </a:r>
            </a:p>
          </p:txBody>
        </p:sp>
      </p:grpSp>
      <p:sp>
        <p:nvSpPr>
          <p:cNvPr id="13" name="Freeform 13"/>
          <p:cNvSpPr/>
          <p:nvPr/>
        </p:nvSpPr>
        <p:spPr>
          <a:xfrm>
            <a:off x="10508155" y="608019"/>
            <a:ext cx="343364" cy="434139"/>
          </a:xfrm>
          <a:custGeom>
            <a:avLst/>
            <a:gdLst/>
            <a:ahLst/>
            <a:cxnLst/>
            <a:rect l="l" t="t" r="r" b="b"/>
            <a:pathLst>
              <a:path w="343364" h="434139">
                <a:moveTo>
                  <a:pt x="0" y="0"/>
                </a:moveTo>
                <a:lnTo>
                  <a:pt x="343364" y="0"/>
                </a:lnTo>
                <a:lnTo>
                  <a:pt x="343364" y="434139"/>
                </a:lnTo>
                <a:lnTo>
                  <a:pt x="0" y="4341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4557930" y="593833"/>
            <a:ext cx="1779817" cy="462509"/>
            <a:chOff x="0" y="0"/>
            <a:chExt cx="468758" cy="121813"/>
          </a:xfrm>
        </p:grpSpPr>
        <p:sp>
          <p:nvSpPr>
            <p:cNvPr id="15" name="Freeform 15"/>
            <p:cNvSpPr/>
            <p:nvPr/>
          </p:nvSpPr>
          <p:spPr>
            <a:xfrm>
              <a:off x="0" y="0"/>
              <a:ext cx="468758" cy="121813"/>
            </a:xfrm>
            <a:custGeom>
              <a:avLst/>
              <a:gdLst/>
              <a:ahLst/>
              <a:cxnLst/>
              <a:rect l="l" t="t" r="r" b="b"/>
              <a:pathLst>
                <a:path w="468758" h="121813">
                  <a:moveTo>
                    <a:pt x="30449" y="0"/>
                  </a:moveTo>
                  <a:lnTo>
                    <a:pt x="438310" y="0"/>
                  </a:lnTo>
                  <a:cubicBezTo>
                    <a:pt x="455126" y="0"/>
                    <a:pt x="468758" y="13632"/>
                    <a:pt x="468758" y="30449"/>
                  </a:cubicBezTo>
                  <a:lnTo>
                    <a:pt x="468758" y="91364"/>
                  </a:lnTo>
                  <a:cubicBezTo>
                    <a:pt x="468758" y="99440"/>
                    <a:pt x="465550" y="107185"/>
                    <a:pt x="459840" y="112895"/>
                  </a:cubicBezTo>
                  <a:cubicBezTo>
                    <a:pt x="454130" y="118605"/>
                    <a:pt x="446385" y="121813"/>
                    <a:pt x="438310" y="121813"/>
                  </a:cubicBezTo>
                  <a:lnTo>
                    <a:pt x="30449" y="121813"/>
                  </a:lnTo>
                  <a:cubicBezTo>
                    <a:pt x="22373" y="121813"/>
                    <a:pt x="14629" y="118605"/>
                    <a:pt x="8918" y="112895"/>
                  </a:cubicBezTo>
                  <a:cubicBezTo>
                    <a:pt x="3208" y="107185"/>
                    <a:pt x="0" y="99440"/>
                    <a:pt x="0" y="91364"/>
                  </a:cubicBezTo>
                  <a:lnTo>
                    <a:pt x="0" y="30449"/>
                  </a:lnTo>
                  <a:cubicBezTo>
                    <a:pt x="0" y="22373"/>
                    <a:pt x="3208" y="14629"/>
                    <a:pt x="8918" y="8918"/>
                  </a:cubicBezTo>
                  <a:cubicBezTo>
                    <a:pt x="14629" y="3208"/>
                    <a:pt x="22373" y="0"/>
                    <a:pt x="30449" y="0"/>
                  </a:cubicBezTo>
                  <a:close/>
                </a:path>
              </a:pathLst>
            </a:custGeom>
            <a:solidFill>
              <a:srgbClr val="FFDE59"/>
            </a:solidFill>
          </p:spPr>
        </p:sp>
        <p:sp>
          <p:nvSpPr>
            <p:cNvPr id="16" name="TextBox 16"/>
            <p:cNvSpPr txBox="1"/>
            <p:nvPr/>
          </p:nvSpPr>
          <p:spPr>
            <a:xfrm>
              <a:off x="0" y="-47625"/>
              <a:ext cx="468758" cy="169438"/>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593448" y="2816952"/>
            <a:ext cx="7917495" cy="7680424"/>
          </a:xfrm>
          <a:custGeom>
            <a:avLst/>
            <a:gdLst/>
            <a:ahLst/>
            <a:cxnLst/>
            <a:rect l="l" t="t" r="r" b="b"/>
            <a:pathLst>
              <a:path w="7917495" h="7680424">
                <a:moveTo>
                  <a:pt x="0" y="0"/>
                </a:moveTo>
                <a:lnTo>
                  <a:pt x="7917495" y="0"/>
                </a:lnTo>
                <a:lnTo>
                  <a:pt x="7917495" y="7680424"/>
                </a:lnTo>
                <a:lnTo>
                  <a:pt x="0" y="7680424"/>
                </a:lnTo>
                <a:lnTo>
                  <a:pt x="0" y="0"/>
                </a:lnTo>
                <a:close/>
              </a:path>
            </a:pathLst>
          </a:custGeom>
          <a:blipFill>
            <a:blip r:embed="rId6"/>
            <a:stretch>
              <a:fillRect b="-3086"/>
            </a:stretch>
          </a:blipFill>
        </p:spPr>
      </p:sp>
      <p:sp>
        <p:nvSpPr>
          <p:cNvPr id="20" name="TextBox 20"/>
          <p:cNvSpPr txBox="1"/>
          <p:nvPr/>
        </p:nvSpPr>
        <p:spPr>
          <a:xfrm>
            <a:off x="957734" y="3510458"/>
            <a:ext cx="8789769" cy="2336599"/>
          </a:xfrm>
          <a:prstGeom prst="rect">
            <a:avLst/>
          </a:prstGeom>
        </p:spPr>
        <p:txBody>
          <a:bodyPr lIns="0" tIns="0" rIns="0" bIns="0" rtlCol="0" anchor="t">
            <a:spAutoFit/>
          </a:bodyPr>
          <a:lstStyle/>
          <a:p>
            <a:pPr algn="l">
              <a:lnSpc>
                <a:spcPts val="19189"/>
              </a:lnSpc>
            </a:pPr>
            <a:r>
              <a:rPr lang="en-US" sz="13707" spc="-1370" dirty="0">
                <a:solidFill>
                  <a:srgbClr val="0E0C10"/>
                </a:solidFill>
                <a:latin typeface="字由点字奇妙体"/>
                <a:ea typeface="字由点字奇妙体"/>
                <a:cs typeface="字由点字奇妙体"/>
                <a:sym typeface="字由点字奇妙体"/>
              </a:rPr>
              <a:t>Purpose</a:t>
            </a:r>
          </a:p>
        </p:txBody>
      </p:sp>
      <p:sp>
        <p:nvSpPr>
          <p:cNvPr id="21" name="TextBox 21"/>
          <p:cNvSpPr txBox="1"/>
          <p:nvPr/>
        </p:nvSpPr>
        <p:spPr>
          <a:xfrm>
            <a:off x="1085850" y="1199288"/>
            <a:ext cx="3965017" cy="2911476"/>
          </a:xfrm>
          <a:prstGeom prst="rect">
            <a:avLst/>
          </a:prstGeom>
        </p:spPr>
        <p:txBody>
          <a:bodyPr lIns="0" tIns="0" rIns="0" bIns="0" rtlCol="0" anchor="t">
            <a:spAutoFit/>
          </a:bodyPr>
          <a:lstStyle/>
          <a:p>
            <a:pPr algn="l">
              <a:lnSpc>
                <a:spcPts val="23799"/>
              </a:lnSpc>
            </a:pPr>
            <a:r>
              <a:rPr lang="en-US" sz="16999">
                <a:solidFill>
                  <a:srgbClr val="0E0C10"/>
                </a:solidFill>
                <a:latin typeface="字由点字奇妙体"/>
                <a:ea typeface="字由点字奇妙体"/>
                <a:cs typeface="字由点字奇妙体"/>
                <a:sym typeface="字由点字奇妙体"/>
              </a:rPr>
              <a:t>01</a:t>
            </a:r>
          </a:p>
        </p:txBody>
      </p:sp>
      <p:sp>
        <p:nvSpPr>
          <p:cNvPr id="22" name="TextBox 22"/>
          <p:cNvSpPr txBox="1"/>
          <p:nvPr/>
        </p:nvSpPr>
        <p:spPr>
          <a:xfrm>
            <a:off x="10975344"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Cover</a:t>
            </a:r>
          </a:p>
        </p:txBody>
      </p:sp>
      <p:sp>
        <p:nvSpPr>
          <p:cNvPr id="23" name="TextBox 23"/>
          <p:cNvSpPr txBox="1"/>
          <p:nvPr/>
        </p:nvSpPr>
        <p:spPr>
          <a:xfrm>
            <a:off x="12662287"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Contents</a:t>
            </a:r>
          </a:p>
        </p:txBody>
      </p:sp>
      <p:sp>
        <p:nvSpPr>
          <p:cNvPr id="24" name="TextBox 24"/>
          <p:cNvSpPr txBox="1"/>
          <p:nvPr/>
        </p:nvSpPr>
        <p:spPr>
          <a:xfrm>
            <a:off x="1455793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Report</a:t>
            </a:r>
          </a:p>
        </p:txBody>
      </p:sp>
      <p:sp>
        <p:nvSpPr>
          <p:cNvPr id="25" name="TextBox 25"/>
          <p:cNvSpPr txBox="1"/>
          <p:nvPr/>
        </p:nvSpPr>
        <p:spPr>
          <a:xfrm>
            <a:off x="1630740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Ending</a:t>
            </a:r>
          </a:p>
        </p:txBody>
      </p:sp>
      <p:sp>
        <p:nvSpPr>
          <p:cNvPr id="26" name="Freeform 26"/>
          <p:cNvSpPr/>
          <p:nvPr/>
        </p:nvSpPr>
        <p:spPr>
          <a:xfrm>
            <a:off x="238125" y="133350"/>
            <a:ext cx="3700229" cy="801635"/>
          </a:xfrm>
          <a:custGeom>
            <a:avLst/>
            <a:gdLst/>
            <a:ahLst/>
            <a:cxnLst/>
            <a:rect l="l" t="t" r="r" b="b"/>
            <a:pathLst>
              <a:path w="3700229" h="801635">
                <a:moveTo>
                  <a:pt x="0" y="0"/>
                </a:moveTo>
                <a:lnTo>
                  <a:pt x="3700229" y="0"/>
                </a:lnTo>
                <a:lnTo>
                  <a:pt x="3700229" y="801635"/>
                </a:lnTo>
                <a:lnTo>
                  <a:pt x="0" y="801635"/>
                </a:lnTo>
                <a:lnTo>
                  <a:pt x="0" y="0"/>
                </a:lnTo>
                <a:close/>
              </a:path>
            </a:pathLst>
          </a:custGeom>
          <a:blipFill>
            <a:blip r:embed="rId7"/>
            <a:stretch>
              <a:fillRect l="-53184" t="-281341" b="-31413"/>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30AF2-0E4B-E8E4-524D-20900EBD775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8ECA6EF-06CC-2D2E-9B8D-E877B7DC9D30}"/>
              </a:ext>
            </a:extLst>
          </p:cNvPr>
          <p:cNvGrpSpPr/>
          <p:nvPr/>
        </p:nvGrpSpPr>
        <p:grpSpPr>
          <a:xfrm>
            <a:off x="0" y="2116637"/>
            <a:ext cx="18288000" cy="8170363"/>
            <a:chOff x="0" y="0"/>
            <a:chExt cx="24384000" cy="10893817"/>
          </a:xfrm>
        </p:grpSpPr>
        <p:grpSp>
          <p:nvGrpSpPr>
            <p:cNvPr id="3" name="Group 3">
              <a:extLst>
                <a:ext uri="{FF2B5EF4-FFF2-40B4-BE49-F238E27FC236}">
                  <a16:creationId xmlns:a16="http://schemas.microsoft.com/office/drawing/2014/main" id="{B454BB71-CB24-C2F3-F2F7-186C07B1E2C4}"/>
                </a:ext>
              </a:extLst>
            </p:cNvPr>
            <p:cNvGrpSpPr/>
            <p:nvPr/>
          </p:nvGrpSpPr>
          <p:grpSpPr>
            <a:xfrm>
              <a:off x="0" y="38100"/>
              <a:ext cx="24384000" cy="10855717"/>
              <a:chOff x="0" y="0"/>
              <a:chExt cx="4816593" cy="2144339"/>
            </a:xfrm>
          </p:grpSpPr>
          <p:sp>
            <p:nvSpPr>
              <p:cNvPr id="4" name="Freeform 4">
                <a:extLst>
                  <a:ext uri="{FF2B5EF4-FFF2-40B4-BE49-F238E27FC236}">
                    <a16:creationId xmlns:a16="http://schemas.microsoft.com/office/drawing/2014/main" id="{BD5A9D46-E416-92DC-F5CE-418CB0371EE0}"/>
                  </a:ext>
                </a:extLst>
              </p:cNvPr>
              <p:cNvSpPr/>
              <p:nvPr/>
            </p:nvSpPr>
            <p:spPr>
              <a:xfrm>
                <a:off x="0" y="0"/>
                <a:ext cx="4816592" cy="2144339"/>
              </a:xfrm>
              <a:custGeom>
                <a:avLst/>
                <a:gdLst/>
                <a:ahLst/>
                <a:cxnLst/>
                <a:rect l="l" t="t" r="r" b="b"/>
                <a:pathLst>
                  <a:path w="4816592" h="2144339">
                    <a:moveTo>
                      <a:pt x="0" y="0"/>
                    </a:moveTo>
                    <a:lnTo>
                      <a:pt x="4816592" y="0"/>
                    </a:lnTo>
                    <a:lnTo>
                      <a:pt x="4816592" y="2144339"/>
                    </a:lnTo>
                    <a:lnTo>
                      <a:pt x="0" y="2144339"/>
                    </a:lnTo>
                    <a:close/>
                  </a:path>
                </a:pathLst>
              </a:custGeom>
              <a:solidFill>
                <a:srgbClr val="FFDC28"/>
              </a:solidFill>
              <a:ln cap="sq">
                <a:noFill/>
                <a:prstDash val="solid"/>
                <a:miter/>
              </a:ln>
            </p:spPr>
          </p:sp>
          <p:sp>
            <p:nvSpPr>
              <p:cNvPr id="5" name="TextBox 5">
                <a:extLst>
                  <a:ext uri="{FF2B5EF4-FFF2-40B4-BE49-F238E27FC236}">
                    <a16:creationId xmlns:a16="http://schemas.microsoft.com/office/drawing/2014/main" id="{C6D8EE68-4504-BF9F-9C3F-05C4F0CDA40C}"/>
                  </a:ext>
                </a:extLst>
              </p:cNvPr>
              <p:cNvSpPr txBox="1"/>
              <p:nvPr/>
            </p:nvSpPr>
            <p:spPr>
              <a:xfrm>
                <a:off x="0" y="-47625"/>
                <a:ext cx="4816593" cy="2191964"/>
              </a:xfrm>
              <a:prstGeom prst="rect">
                <a:avLst/>
              </a:prstGeom>
            </p:spPr>
            <p:txBody>
              <a:bodyPr lIns="50800" tIns="50800" rIns="50800" bIns="50800" rtlCol="0" anchor="ctr"/>
              <a:lstStyle/>
              <a:p>
                <a:pPr algn="ctr">
                  <a:lnSpc>
                    <a:spcPts val="3359"/>
                  </a:lnSpc>
                </a:pPr>
                <a:endParaRPr/>
              </a:p>
            </p:txBody>
          </p:sp>
        </p:grpSp>
        <p:sp>
          <p:nvSpPr>
            <p:cNvPr id="6" name="AutoShape 6">
              <a:extLst>
                <a:ext uri="{FF2B5EF4-FFF2-40B4-BE49-F238E27FC236}">
                  <a16:creationId xmlns:a16="http://schemas.microsoft.com/office/drawing/2014/main" id="{A4B1BA2A-F59F-DB1E-91AD-3FA8912A8534}"/>
                </a:ext>
              </a:extLst>
            </p:cNvPr>
            <p:cNvSpPr/>
            <p:nvPr/>
          </p:nvSpPr>
          <p:spPr>
            <a:xfrm>
              <a:off x="0" y="38100"/>
              <a:ext cx="24384000" cy="0"/>
            </a:xfrm>
            <a:prstGeom prst="line">
              <a:avLst/>
            </a:prstGeom>
            <a:ln w="76200" cap="flat">
              <a:solidFill>
                <a:srgbClr val="000000"/>
              </a:solidFill>
              <a:prstDash val="solid"/>
              <a:headEnd type="none" w="sm" len="sm"/>
              <a:tailEnd type="none" w="sm" len="sm"/>
            </a:ln>
          </p:spPr>
        </p:sp>
      </p:grpSp>
      <p:sp>
        <p:nvSpPr>
          <p:cNvPr id="7" name="Freeform 7">
            <a:extLst>
              <a:ext uri="{FF2B5EF4-FFF2-40B4-BE49-F238E27FC236}">
                <a16:creationId xmlns:a16="http://schemas.microsoft.com/office/drawing/2014/main" id="{CD65FBC1-C1CD-C3DC-8D0D-CB540E513536}"/>
              </a:ext>
            </a:extLst>
          </p:cNvPr>
          <p:cNvSpPr/>
          <p:nvPr/>
        </p:nvSpPr>
        <p:spPr>
          <a:xfrm>
            <a:off x="584990" y="2557302"/>
            <a:ext cx="6120752" cy="7117154"/>
          </a:xfrm>
          <a:custGeom>
            <a:avLst/>
            <a:gdLst/>
            <a:ahLst/>
            <a:cxnLst/>
            <a:rect l="l" t="t" r="r" b="b"/>
            <a:pathLst>
              <a:path w="6120752" h="7117154">
                <a:moveTo>
                  <a:pt x="0" y="0"/>
                </a:moveTo>
                <a:lnTo>
                  <a:pt x="6120753" y="0"/>
                </a:lnTo>
                <a:lnTo>
                  <a:pt x="6120753" y="7117154"/>
                </a:lnTo>
                <a:lnTo>
                  <a:pt x="0" y="711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dirty="0"/>
          </a:p>
        </p:txBody>
      </p:sp>
      <p:sp>
        <p:nvSpPr>
          <p:cNvPr id="8" name="Freeform 8">
            <a:extLst>
              <a:ext uri="{FF2B5EF4-FFF2-40B4-BE49-F238E27FC236}">
                <a16:creationId xmlns:a16="http://schemas.microsoft.com/office/drawing/2014/main" id="{C4989465-E249-FC3D-5DA2-2DC9CF5A2705}"/>
              </a:ext>
            </a:extLst>
          </p:cNvPr>
          <p:cNvSpPr/>
          <p:nvPr/>
        </p:nvSpPr>
        <p:spPr>
          <a:xfrm>
            <a:off x="7053318" y="2557302"/>
            <a:ext cx="6120752" cy="7117154"/>
          </a:xfrm>
          <a:custGeom>
            <a:avLst/>
            <a:gdLst/>
            <a:ahLst/>
            <a:cxnLst/>
            <a:rect l="l" t="t" r="r" b="b"/>
            <a:pathLst>
              <a:path w="6120752" h="7117154">
                <a:moveTo>
                  <a:pt x="0" y="0"/>
                </a:moveTo>
                <a:lnTo>
                  <a:pt x="6120753" y="0"/>
                </a:lnTo>
                <a:lnTo>
                  <a:pt x="6120753" y="7117154"/>
                </a:lnTo>
                <a:lnTo>
                  <a:pt x="0" y="711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dirty="0"/>
          </a:p>
        </p:txBody>
      </p:sp>
      <p:grpSp>
        <p:nvGrpSpPr>
          <p:cNvPr id="9" name="Group 9">
            <a:extLst>
              <a:ext uri="{FF2B5EF4-FFF2-40B4-BE49-F238E27FC236}">
                <a16:creationId xmlns:a16="http://schemas.microsoft.com/office/drawing/2014/main" id="{452235A9-A58C-B1C0-47C5-15A3132B7879}"/>
              </a:ext>
            </a:extLst>
          </p:cNvPr>
          <p:cNvGrpSpPr/>
          <p:nvPr/>
        </p:nvGrpSpPr>
        <p:grpSpPr>
          <a:xfrm>
            <a:off x="1560257" y="3972818"/>
            <a:ext cx="4942964" cy="4846940"/>
            <a:chOff x="0" y="-47625"/>
            <a:chExt cx="6590619" cy="6462587"/>
          </a:xfrm>
        </p:grpSpPr>
        <p:sp>
          <p:nvSpPr>
            <p:cNvPr id="10" name="AutoShape 10">
              <a:extLst>
                <a:ext uri="{FF2B5EF4-FFF2-40B4-BE49-F238E27FC236}">
                  <a16:creationId xmlns:a16="http://schemas.microsoft.com/office/drawing/2014/main" id="{AE896405-A175-8E3B-2D97-10F06F1CE719}"/>
                </a:ext>
              </a:extLst>
            </p:cNvPr>
            <p:cNvSpPr/>
            <p:nvPr/>
          </p:nvSpPr>
          <p:spPr>
            <a:xfrm>
              <a:off x="0" y="2096941"/>
              <a:ext cx="5548229" cy="0"/>
            </a:xfrm>
            <a:prstGeom prst="line">
              <a:avLst/>
            </a:prstGeom>
            <a:ln w="25400" cap="flat">
              <a:solidFill>
                <a:srgbClr val="3C9FFF"/>
              </a:solidFill>
              <a:prstDash val="lgDash"/>
              <a:headEnd type="none" w="sm" len="sm"/>
              <a:tailEnd type="none" w="sm" len="sm"/>
            </a:ln>
          </p:spPr>
        </p:sp>
        <p:sp>
          <p:nvSpPr>
            <p:cNvPr id="11" name="AutoShape 11">
              <a:extLst>
                <a:ext uri="{FF2B5EF4-FFF2-40B4-BE49-F238E27FC236}">
                  <a16:creationId xmlns:a16="http://schemas.microsoft.com/office/drawing/2014/main" id="{5BC569F9-AE85-5220-421D-A3D0A94902F2}"/>
                </a:ext>
              </a:extLst>
            </p:cNvPr>
            <p:cNvSpPr/>
            <p:nvPr/>
          </p:nvSpPr>
          <p:spPr>
            <a:xfrm>
              <a:off x="0" y="4558670"/>
              <a:ext cx="5548229" cy="0"/>
            </a:xfrm>
            <a:prstGeom prst="line">
              <a:avLst/>
            </a:prstGeom>
            <a:ln w="25400" cap="flat">
              <a:solidFill>
                <a:srgbClr val="3C9FFF"/>
              </a:solidFill>
              <a:prstDash val="lgDash"/>
              <a:headEnd type="none" w="sm" len="sm"/>
              <a:tailEnd type="none" w="sm" len="sm"/>
            </a:ln>
          </p:spPr>
        </p:sp>
        <p:sp>
          <p:nvSpPr>
            <p:cNvPr id="12" name="TextBox 12">
              <a:extLst>
                <a:ext uri="{FF2B5EF4-FFF2-40B4-BE49-F238E27FC236}">
                  <a16:creationId xmlns:a16="http://schemas.microsoft.com/office/drawing/2014/main" id="{D33D96B0-D611-0C83-6098-592585A5DD97}"/>
                </a:ext>
              </a:extLst>
            </p:cNvPr>
            <p:cNvSpPr txBox="1"/>
            <p:nvPr/>
          </p:nvSpPr>
          <p:spPr>
            <a:xfrm>
              <a:off x="0" y="629727"/>
              <a:ext cx="6590619" cy="1398931"/>
            </a:xfrm>
            <a:prstGeom prst="rect">
              <a:avLst/>
            </a:prstGeom>
          </p:spPr>
          <p:txBody>
            <a:bodyPr wrap="square" lIns="0" tIns="0" rIns="0" bIns="0" rtlCol="0" anchor="t">
              <a:spAutoFit/>
            </a:bodyPr>
            <a:lstStyle/>
            <a:p>
              <a:pPr marR="0" lvl="0" algn="l" defTabSz="457200" rtl="0" eaLnBrk="1" fontAlgn="auto" latinLnBrk="0" hangingPunct="1">
                <a:lnSpc>
                  <a:spcPct val="100000"/>
                </a:lnSpc>
                <a:spcBef>
                  <a:spcPct val="20000"/>
                </a:spcBef>
                <a:spcAft>
                  <a:spcPts val="0"/>
                </a:spcAft>
                <a:buClrTx/>
                <a:buSzTx/>
                <a:tabLst/>
                <a:defRPr/>
              </a:pPr>
              <a:r>
                <a:rPr lang="en-US" altLang="zh-CN" sz="2100" spc="126" dirty="0">
                  <a:solidFill>
                    <a:srgbClr val="262626"/>
                  </a:solidFill>
                  <a:latin typeface="阿里巴巴普惠体"/>
                  <a:ea typeface="阿里巴巴普惠体"/>
                  <a:cs typeface="阿里巴巴普惠体"/>
                </a:rPr>
                <a:t>Present findings objectively, without interpretation</a:t>
              </a:r>
            </a:p>
            <a:p>
              <a:pPr algn="l">
                <a:lnSpc>
                  <a:spcPts val="3360"/>
                </a:lnSpc>
              </a:pPr>
              <a:endParaRPr lang="en-US" sz="2100" spc="126" dirty="0">
                <a:solidFill>
                  <a:srgbClr val="262626"/>
                </a:solidFill>
                <a:latin typeface="阿里巴巴普惠体"/>
                <a:ea typeface="阿里巴巴普惠体"/>
                <a:cs typeface="阿里巴巴普惠体"/>
                <a:sym typeface="阿里巴巴普惠体"/>
              </a:endParaRPr>
            </a:p>
          </p:txBody>
        </p:sp>
        <p:sp>
          <p:nvSpPr>
            <p:cNvPr id="13" name="TextBox 13">
              <a:extLst>
                <a:ext uri="{FF2B5EF4-FFF2-40B4-BE49-F238E27FC236}">
                  <a16:creationId xmlns:a16="http://schemas.microsoft.com/office/drawing/2014/main" id="{6F8B9F02-E5F8-B381-B46D-2B23E458D310}"/>
                </a:ext>
              </a:extLst>
            </p:cNvPr>
            <p:cNvSpPr txBox="1"/>
            <p:nvPr/>
          </p:nvSpPr>
          <p:spPr>
            <a:xfrm>
              <a:off x="0" y="-47625"/>
              <a:ext cx="5654146" cy="654283"/>
            </a:xfrm>
            <a:prstGeom prst="rect">
              <a:avLst/>
            </a:prstGeom>
          </p:spPr>
          <p:txBody>
            <a:bodyPr lIns="0" tIns="0" rIns="0" bIns="0" rtlCol="0" anchor="t">
              <a:spAutoFit/>
            </a:bodyPr>
            <a:lstStyle/>
            <a:p>
              <a:pPr algn="l">
                <a:lnSpc>
                  <a:spcPts val="3919"/>
                </a:lnSpc>
              </a:pPr>
              <a:r>
                <a:rPr lang="en-US" sz="3200" b="1" dirty="0">
                  <a:solidFill>
                    <a:srgbClr val="3C9FFF"/>
                  </a:solidFill>
                  <a:latin typeface="阿里巴巴普惠体 Bold"/>
                  <a:ea typeface="阿里巴巴普惠体 Bold"/>
                  <a:cs typeface="阿里巴巴普惠体 Bold"/>
                  <a:sym typeface="阿里巴巴普惠体 Bold"/>
                </a:rPr>
                <a:t>Objective</a:t>
              </a:r>
              <a:r>
                <a:rPr lang="en-US" altLang="zh-CN" sz="3200" b="1" dirty="0">
                  <a:solidFill>
                    <a:srgbClr val="3C9FFF"/>
                  </a:solidFill>
                  <a:latin typeface="阿里巴巴普惠体 Bold"/>
                  <a:ea typeface="阿里巴巴普惠体 Bold"/>
                  <a:cs typeface="阿里巴巴普惠体 Bold"/>
                  <a:sym typeface="阿里巴巴普惠体 Bold"/>
                </a:rPr>
                <a:t>ly</a:t>
              </a:r>
              <a:endParaRPr lang="en-US" sz="3200" b="1" dirty="0">
                <a:solidFill>
                  <a:srgbClr val="3C9FFF"/>
                </a:solidFill>
                <a:latin typeface="阿里巴巴普惠体 Bold"/>
                <a:ea typeface="阿里巴巴普惠体 Bold"/>
                <a:cs typeface="阿里巴巴普惠体 Bold"/>
                <a:sym typeface="阿里巴巴普惠体 Bold"/>
              </a:endParaRPr>
            </a:p>
          </p:txBody>
        </p:sp>
        <p:sp>
          <p:nvSpPr>
            <p:cNvPr id="14" name="TextBox 14">
              <a:extLst>
                <a:ext uri="{FF2B5EF4-FFF2-40B4-BE49-F238E27FC236}">
                  <a16:creationId xmlns:a16="http://schemas.microsoft.com/office/drawing/2014/main" id="{5B7E6684-493D-DC69-A18C-FC85D07F1E62}"/>
                </a:ext>
              </a:extLst>
            </p:cNvPr>
            <p:cNvSpPr txBox="1"/>
            <p:nvPr/>
          </p:nvSpPr>
          <p:spPr>
            <a:xfrm>
              <a:off x="0" y="3091458"/>
              <a:ext cx="5654146" cy="1118512"/>
            </a:xfrm>
            <a:prstGeom prst="rect">
              <a:avLst/>
            </a:prstGeom>
          </p:spPr>
          <p:txBody>
            <a:bodyPr lIns="0" tIns="0" rIns="0" bIns="0" rtlCol="0" anchor="t">
              <a:spAutoFit/>
            </a:bodyPr>
            <a:lstStyle/>
            <a:p>
              <a:pPr algn="l">
                <a:lnSpc>
                  <a:spcPts val="3360"/>
                </a:lnSpc>
              </a:pPr>
              <a:r>
                <a:rPr lang="en-US" altLang="zh-CN" sz="2100" spc="126" dirty="0">
                  <a:solidFill>
                    <a:srgbClr val="262626"/>
                  </a:solidFill>
                  <a:latin typeface="阿里巴巴普惠体"/>
                  <a:ea typeface="阿里巴巴普惠体"/>
                  <a:cs typeface="阿里巴巴普惠体"/>
                </a:rPr>
                <a:t>Use tables/figures to highlight data patterns</a:t>
              </a:r>
              <a:endParaRPr lang="en-US" sz="2100" spc="126" dirty="0">
                <a:solidFill>
                  <a:srgbClr val="262626"/>
                </a:solidFill>
                <a:latin typeface="阿里巴巴普惠体"/>
                <a:ea typeface="阿里巴巴普惠体"/>
                <a:cs typeface="阿里巴巴普惠体"/>
                <a:sym typeface="阿里巴巴普惠体"/>
              </a:endParaRPr>
            </a:p>
          </p:txBody>
        </p:sp>
        <p:sp>
          <p:nvSpPr>
            <p:cNvPr id="15" name="TextBox 15">
              <a:extLst>
                <a:ext uri="{FF2B5EF4-FFF2-40B4-BE49-F238E27FC236}">
                  <a16:creationId xmlns:a16="http://schemas.microsoft.com/office/drawing/2014/main" id="{6C49EBF7-98DC-D20D-41A8-CCE588EC17EE}"/>
                </a:ext>
              </a:extLst>
            </p:cNvPr>
            <p:cNvSpPr txBox="1"/>
            <p:nvPr/>
          </p:nvSpPr>
          <p:spPr>
            <a:xfrm>
              <a:off x="0" y="2414106"/>
              <a:ext cx="5654146" cy="654283"/>
            </a:xfrm>
            <a:prstGeom prst="rect">
              <a:avLst/>
            </a:prstGeom>
          </p:spPr>
          <p:txBody>
            <a:bodyPr lIns="0" tIns="0" rIns="0" bIns="0" rtlCol="0" anchor="t">
              <a:spAutoFit/>
            </a:bodyPr>
            <a:lstStyle/>
            <a:p>
              <a:pPr>
                <a:lnSpc>
                  <a:spcPts val="3919"/>
                </a:lnSpc>
              </a:pPr>
              <a:r>
                <a:rPr lang="en-US" sz="3200" b="1" dirty="0">
                  <a:solidFill>
                    <a:srgbClr val="3C9FFF"/>
                  </a:solidFill>
                  <a:latin typeface="阿里巴巴普惠体 Bold"/>
                  <a:ea typeface="阿里巴巴普惠体 Bold"/>
                  <a:cs typeface="阿里巴巴普惠体 Bold"/>
                  <a:sym typeface="阿里巴巴普惠体 Bold"/>
                </a:rPr>
                <a:t>tables/figures</a:t>
              </a:r>
            </a:p>
          </p:txBody>
        </p:sp>
        <p:sp>
          <p:nvSpPr>
            <p:cNvPr id="16" name="TextBox 16">
              <a:extLst>
                <a:ext uri="{FF2B5EF4-FFF2-40B4-BE49-F238E27FC236}">
                  <a16:creationId xmlns:a16="http://schemas.microsoft.com/office/drawing/2014/main" id="{88AFF684-7F52-9508-0409-852A68665F14}"/>
                </a:ext>
              </a:extLst>
            </p:cNvPr>
            <p:cNvSpPr txBox="1"/>
            <p:nvPr/>
          </p:nvSpPr>
          <p:spPr>
            <a:xfrm>
              <a:off x="0" y="5553187"/>
              <a:ext cx="5654146" cy="861775"/>
            </a:xfrm>
            <a:prstGeom prst="rect">
              <a:avLst/>
            </a:prstGeom>
          </p:spPr>
          <p:txBody>
            <a:bodyPr lIns="0" tIns="0" rIns="0" bIns="0" rtlCol="0" anchor="t">
              <a:spAutoFit/>
            </a:bodyPr>
            <a:lstStyle/>
            <a:p>
              <a:pPr marR="0" lvl="0" algn="l" defTabSz="457200" rtl="0" eaLnBrk="1" fontAlgn="auto" latinLnBrk="0" hangingPunct="1">
                <a:lnSpc>
                  <a:spcPct val="100000"/>
                </a:lnSpc>
                <a:spcBef>
                  <a:spcPct val="20000"/>
                </a:spcBef>
                <a:spcAft>
                  <a:spcPts val="0"/>
                </a:spcAft>
                <a:buClrTx/>
                <a:buSzTx/>
                <a:tabLst/>
                <a:defRPr/>
              </a:pPr>
              <a:r>
                <a:rPr lang="en-US" altLang="zh-CN" sz="2100" spc="126" dirty="0">
                  <a:solidFill>
                    <a:srgbClr val="262626"/>
                  </a:solidFill>
                  <a:latin typeface="阿里巴巴普惠体"/>
                  <a:ea typeface="阿里巴巴普惠体"/>
                  <a:cs typeface="阿里巴巴普惠体"/>
                </a:rPr>
                <a:t>Report only observed outcomes</a:t>
              </a:r>
            </a:p>
          </p:txBody>
        </p:sp>
        <p:sp>
          <p:nvSpPr>
            <p:cNvPr id="17" name="TextBox 17">
              <a:extLst>
                <a:ext uri="{FF2B5EF4-FFF2-40B4-BE49-F238E27FC236}">
                  <a16:creationId xmlns:a16="http://schemas.microsoft.com/office/drawing/2014/main" id="{7A7A131F-CAA2-A1FB-968A-51828070FA84}"/>
                </a:ext>
              </a:extLst>
            </p:cNvPr>
            <p:cNvSpPr txBox="1"/>
            <p:nvPr/>
          </p:nvSpPr>
          <p:spPr>
            <a:xfrm>
              <a:off x="0" y="4875834"/>
              <a:ext cx="5654146" cy="654283"/>
            </a:xfrm>
            <a:prstGeom prst="rect">
              <a:avLst/>
            </a:prstGeom>
          </p:spPr>
          <p:txBody>
            <a:bodyPr lIns="0" tIns="0" rIns="0" bIns="0" rtlCol="0" anchor="t">
              <a:spAutoFit/>
            </a:bodyPr>
            <a:lstStyle/>
            <a:p>
              <a:pPr>
                <a:lnSpc>
                  <a:spcPts val="3919"/>
                </a:lnSpc>
              </a:pPr>
              <a:r>
                <a:rPr lang="en-US" altLang="zh-CN" sz="3200" b="1" dirty="0">
                  <a:solidFill>
                    <a:srgbClr val="3C9FFF"/>
                  </a:solidFill>
                  <a:latin typeface="阿里巴巴普惠体 Bold"/>
                  <a:ea typeface="阿里巴巴普惠体 Bold"/>
                  <a:cs typeface="阿里巴巴普惠体 Bold"/>
                  <a:sym typeface="阿里巴巴普惠体 Bold"/>
                </a:rPr>
                <a:t>Observed</a:t>
              </a:r>
              <a:endParaRPr lang="en-US" sz="3200" b="1" dirty="0">
                <a:solidFill>
                  <a:srgbClr val="3C9FFF"/>
                </a:solidFill>
                <a:latin typeface="阿里巴巴普惠体 Bold"/>
                <a:ea typeface="阿里巴巴普惠体 Bold"/>
                <a:cs typeface="阿里巴巴普惠体 Bold"/>
                <a:sym typeface="阿里巴巴普惠体 Bold"/>
              </a:endParaRPr>
            </a:p>
          </p:txBody>
        </p:sp>
      </p:grpSp>
      <p:grpSp>
        <p:nvGrpSpPr>
          <p:cNvPr id="18" name="Group 18">
            <a:extLst>
              <a:ext uri="{FF2B5EF4-FFF2-40B4-BE49-F238E27FC236}">
                <a16:creationId xmlns:a16="http://schemas.microsoft.com/office/drawing/2014/main" id="{ECB3E9F9-DA00-AE48-B76F-7F352890CB59}"/>
              </a:ext>
            </a:extLst>
          </p:cNvPr>
          <p:cNvGrpSpPr/>
          <p:nvPr/>
        </p:nvGrpSpPr>
        <p:grpSpPr>
          <a:xfrm>
            <a:off x="7993389" y="3937099"/>
            <a:ext cx="4240609" cy="4939273"/>
            <a:chOff x="0" y="-47625"/>
            <a:chExt cx="5654146" cy="6585697"/>
          </a:xfrm>
        </p:grpSpPr>
        <p:sp>
          <p:nvSpPr>
            <p:cNvPr id="19" name="AutoShape 19">
              <a:extLst>
                <a:ext uri="{FF2B5EF4-FFF2-40B4-BE49-F238E27FC236}">
                  <a16:creationId xmlns:a16="http://schemas.microsoft.com/office/drawing/2014/main" id="{D05529EC-1D9C-7AD6-E0F8-D1EF40A83CEC}"/>
                </a:ext>
              </a:extLst>
            </p:cNvPr>
            <p:cNvSpPr/>
            <p:nvPr/>
          </p:nvSpPr>
          <p:spPr>
            <a:xfrm>
              <a:off x="0" y="2096941"/>
              <a:ext cx="5548229" cy="0"/>
            </a:xfrm>
            <a:prstGeom prst="line">
              <a:avLst/>
            </a:prstGeom>
            <a:ln w="25400" cap="flat">
              <a:solidFill>
                <a:srgbClr val="3C9FFF"/>
              </a:solidFill>
              <a:prstDash val="lgDash"/>
              <a:headEnd type="none" w="sm" len="sm"/>
              <a:tailEnd type="none" w="sm" len="sm"/>
            </a:ln>
          </p:spPr>
        </p:sp>
        <p:sp>
          <p:nvSpPr>
            <p:cNvPr id="20" name="AutoShape 20">
              <a:extLst>
                <a:ext uri="{FF2B5EF4-FFF2-40B4-BE49-F238E27FC236}">
                  <a16:creationId xmlns:a16="http://schemas.microsoft.com/office/drawing/2014/main" id="{EBA76215-4006-D2F1-EB0D-EFCD6D90CE0E}"/>
                </a:ext>
              </a:extLst>
            </p:cNvPr>
            <p:cNvSpPr/>
            <p:nvPr/>
          </p:nvSpPr>
          <p:spPr>
            <a:xfrm>
              <a:off x="0" y="4558670"/>
              <a:ext cx="5548229" cy="0"/>
            </a:xfrm>
            <a:prstGeom prst="line">
              <a:avLst/>
            </a:prstGeom>
            <a:ln w="25400" cap="flat">
              <a:solidFill>
                <a:srgbClr val="3C9FFF"/>
              </a:solidFill>
              <a:prstDash val="lgDash"/>
              <a:headEnd type="none" w="sm" len="sm"/>
              <a:tailEnd type="none" w="sm" len="sm"/>
            </a:ln>
          </p:spPr>
        </p:sp>
        <p:sp>
          <p:nvSpPr>
            <p:cNvPr id="21" name="TextBox 21">
              <a:extLst>
                <a:ext uri="{FF2B5EF4-FFF2-40B4-BE49-F238E27FC236}">
                  <a16:creationId xmlns:a16="http://schemas.microsoft.com/office/drawing/2014/main" id="{F6E352DD-D941-28CC-4D28-1E5C92B3DB5A}"/>
                </a:ext>
              </a:extLst>
            </p:cNvPr>
            <p:cNvSpPr txBox="1"/>
            <p:nvPr/>
          </p:nvSpPr>
          <p:spPr>
            <a:xfrm>
              <a:off x="0" y="629727"/>
              <a:ext cx="5654146" cy="861775"/>
            </a:xfrm>
            <a:prstGeom prst="rect">
              <a:avLst/>
            </a:prstGeom>
          </p:spPr>
          <p:txBody>
            <a:bodyPr lIns="0" tIns="0" rIns="0" bIns="0" rtlCol="0" anchor="t">
              <a:spAutoFit/>
            </a:bodyPr>
            <a:lstStyle/>
            <a:p>
              <a:pPr marR="0" lvl="0" algn="l" defTabSz="457200" rtl="0" eaLnBrk="1" fontAlgn="auto" latinLnBrk="0" hangingPunct="1">
                <a:lnSpc>
                  <a:spcPct val="100000"/>
                </a:lnSpc>
                <a:spcBef>
                  <a:spcPct val="20000"/>
                </a:spcBef>
                <a:spcAft>
                  <a:spcPts val="0"/>
                </a:spcAft>
                <a:buClrTx/>
                <a:buSzTx/>
                <a:tabLst/>
                <a:defRPr/>
              </a:pPr>
              <a:r>
                <a:rPr lang="en-US" altLang="zh-CN" sz="2100" spc="126" dirty="0">
                  <a:solidFill>
                    <a:srgbClr val="262626"/>
                  </a:solidFill>
                  <a:latin typeface="阿里巴巴普惠体"/>
                  <a:ea typeface="阿里巴巴普惠体"/>
                  <a:cs typeface="阿里巴巴普惠体"/>
                </a:rPr>
                <a:t>Summarize major findings clearly</a:t>
              </a:r>
            </a:p>
          </p:txBody>
        </p:sp>
        <p:sp>
          <p:nvSpPr>
            <p:cNvPr id="22" name="TextBox 22">
              <a:extLst>
                <a:ext uri="{FF2B5EF4-FFF2-40B4-BE49-F238E27FC236}">
                  <a16:creationId xmlns:a16="http://schemas.microsoft.com/office/drawing/2014/main" id="{46FB29CB-68A5-BBCB-53DF-04245D61295F}"/>
                </a:ext>
              </a:extLst>
            </p:cNvPr>
            <p:cNvSpPr txBox="1"/>
            <p:nvPr/>
          </p:nvSpPr>
          <p:spPr>
            <a:xfrm>
              <a:off x="0" y="-47625"/>
              <a:ext cx="5654146" cy="654283"/>
            </a:xfrm>
            <a:prstGeom prst="rect">
              <a:avLst/>
            </a:prstGeom>
          </p:spPr>
          <p:txBody>
            <a:bodyPr lIns="0" tIns="0" rIns="0" bIns="0" rtlCol="0" anchor="t">
              <a:spAutoFit/>
            </a:bodyPr>
            <a:lstStyle/>
            <a:p>
              <a:pPr algn="l">
                <a:lnSpc>
                  <a:spcPts val="3919"/>
                </a:lnSpc>
              </a:pPr>
              <a:r>
                <a:rPr lang="en-US" altLang="zh-CN" sz="3200" b="1" dirty="0">
                  <a:solidFill>
                    <a:srgbClr val="3C9FFF"/>
                  </a:solidFill>
                  <a:latin typeface="阿里巴巴普惠体 Bold"/>
                  <a:ea typeface="阿里巴巴普惠体 Bold"/>
                  <a:cs typeface="阿里巴巴普惠体 Bold"/>
                  <a:sym typeface="阿里巴巴普惠体 Bold"/>
                </a:rPr>
                <a:t>Summarize</a:t>
              </a:r>
              <a:endParaRPr lang="en-US" sz="3200" b="1" dirty="0">
                <a:solidFill>
                  <a:srgbClr val="3C9FFF"/>
                </a:solidFill>
                <a:latin typeface="阿里巴巴普惠体 Bold"/>
                <a:ea typeface="阿里巴巴普惠体 Bold"/>
                <a:cs typeface="阿里巴巴普惠体 Bold"/>
                <a:sym typeface="阿里巴巴普惠体 Bold"/>
              </a:endParaRPr>
            </a:p>
          </p:txBody>
        </p:sp>
        <p:sp>
          <p:nvSpPr>
            <p:cNvPr id="23" name="TextBox 23">
              <a:extLst>
                <a:ext uri="{FF2B5EF4-FFF2-40B4-BE49-F238E27FC236}">
                  <a16:creationId xmlns:a16="http://schemas.microsoft.com/office/drawing/2014/main" id="{578389EE-3D06-5CAC-6316-CB568707674B}"/>
                </a:ext>
              </a:extLst>
            </p:cNvPr>
            <p:cNvSpPr txBox="1"/>
            <p:nvPr/>
          </p:nvSpPr>
          <p:spPr>
            <a:xfrm>
              <a:off x="0" y="3091458"/>
              <a:ext cx="5654146" cy="984885"/>
            </a:xfrm>
            <a:prstGeom prst="rect">
              <a:avLst/>
            </a:prstGeom>
          </p:spPr>
          <p:txBody>
            <a:bodyPr lIns="0" tIns="0" rIns="0" bIns="0" rtlCol="0" anchor="t">
              <a:spAutoFit/>
            </a:bodyPr>
            <a:lstStyle/>
            <a:p>
              <a:r>
                <a:rPr lang="en-US" altLang="zh-CN" sz="2400" dirty="0"/>
                <a:t>Explain academic or practical significance</a:t>
              </a:r>
            </a:p>
          </p:txBody>
        </p:sp>
        <p:sp>
          <p:nvSpPr>
            <p:cNvPr id="24" name="TextBox 24">
              <a:extLst>
                <a:ext uri="{FF2B5EF4-FFF2-40B4-BE49-F238E27FC236}">
                  <a16:creationId xmlns:a16="http://schemas.microsoft.com/office/drawing/2014/main" id="{910DEE79-DB9D-EFEF-10C8-769629ED83FF}"/>
                </a:ext>
              </a:extLst>
            </p:cNvPr>
            <p:cNvSpPr txBox="1"/>
            <p:nvPr/>
          </p:nvSpPr>
          <p:spPr>
            <a:xfrm>
              <a:off x="0" y="2414106"/>
              <a:ext cx="5654146" cy="654283"/>
            </a:xfrm>
            <a:prstGeom prst="rect">
              <a:avLst/>
            </a:prstGeom>
          </p:spPr>
          <p:txBody>
            <a:bodyPr lIns="0" tIns="0" rIns="0" bIns="0" rtlCol="0" anchor="t">
              <a:spAutoFit/>
            </a:bodyPr>
            <a:lstStyle/>
            <a:p>
              <a:pPr algn="l">
                <a:lnSpc>
                  <a:spcPts val="3919"/>
                </a:lnSpc>
              </a:pPr>
              <a:r>
                <a:rPr lang="en-US" altLang="zh-CN" sz="3200" b="1" dirty="0">
                  <a:solidFill>
                    <a:srgbClr val="3C9FFF"/>
                  </a:solidFill>
                  <a:latin typeface="阿里巴巴普惠体 Bold"/>
                  <a:ea typeface="阿里巴巴普惠体 Bold"/>
                  <a:cs typeface="阿里巴巴普惠体 Bold"/>
                  <a:sym typeface="阿里巴巴普惠体 Bold"/>
                </a:rPr>
                <a:t>Significance</a:t>
              </a:r>
              <a:endParaRPr lang="en-US" sz="3200" b="1" dirty="0">
                <a:solidFill>
                  <a:srgbClr val="3C9FFF"/>
                </a:solidFill>
                <a:latin typeface="阿里巴巴普惠体 Bold"/>
                <a:ea typeface="阿里巴巴普惠体 Bold"/>
                <a:cs typeface="阿里巴巴普惠体 Bold"/>
                <a:sym typeface="阿里巴巴普惠体 Bold"/>
              </a:endParaRPr>
            </a:p>
          </p:txBody>
        </p:sp>
        <p:sp>
          <p:nvSpPr>
            <p:cNvPr id="25" name="TextBox 25">
              <a:extLst>
                <a:ext uri="{FF2B5EF4-FFF2-40B4-BE49-F238E27FC236}">
                  <a16:creationId xmlns:a16="http://schemas.microsoft.com/office/drawing/2014/main" id="{01F46EE6-DC81-99CA-2D95-0EEF739F9D90}"/>
                </a:ext>
              </a:extLst>
            </p:cNvPr>
            <p:cNvSpPr txBox="1"/>
            <p:nvPr/>
          </p:nvSpPr>
          <p:spPr>
            <a:xfrm>
              <a:off x="0" y="5553187"/>
              <a:ext cx="5654146" cy="984885"/>
            </a:xfrm>
            <a:prstGeom prst="rect">
              <a:avLst/>
            </a:prstGeom>
          </p:spPr>
          <p:txBody>
            <a:bodyPr lIns="0" tIns="0" rIns="0" bIns="0" rtlCol="0" anchor="t">
              <a:spAutoFit/>
            </a:bodyPr>
            <a:lstStyle/>
            <a:p>
              <a:r>
                <a:rPr lang="en-US" altLang="zh-CN" sz="2400" dirty="0"/>
                <a:t>Relate findings to research questions</a:t>
              </a:r>
            </a:p>
          </p:txBody>
        </p:sp>
        <p:sp>
          <p:nvSpPr>
            <p:cNvPr id="26" name="TextBox 26">
              <a:extLst>
                <a:ext uri="{FF2B5EF4-FFF2-40B4-BE49-F238E27FC236}">
                  <a16:creationId xmlns:a16="http://schemas.microsoft.com/office/drawing/2014/main" id="{BE280DFC-7DA7-F3BE-1DDA-C2ABC188A44D}"/>
                </a:ext>
              </a:extLst>
            </p:cNvPr>
            <p:cNvSpPr txBox="1"/>
            <p:nvPr/>
          </p:nvSpPr>
          <p:spPr>
            <a:xfrm>
              <a:off x="0" y="4875833"/>
              <a:ext cx="5654146" cy="654283"/>
            </a:xfrm>
            <a:prstGeom prst="rect">
              <a:avLst/>
            </a:prstGeom>
          </p:spPr>
          <p:txBody>
            <a:bodyPr lIns="0" tIns="0" rIns="0" bIns="0" rtlCol="0" anchor="t">
              <a:spAutoFit/>
            </a:bodyPr>
            <a:lstStyle/>
            <a:p>
              <a:pPr algn="l">
                <a:lnSpc>
                  <a:spcPts val="3919"/>
                </a:lnSpc>
              </a:pPr>
              <a:r>
                <a:rPr lang="en-US" altLang="zh-CN" sz="3200" b="1" dirty="0">
                  <a:solidFill>
                    <a:srgbClr val="3C9FFF"/>
                  </a:solidFill>
                  <a:latin typeface="阿里巴巴普惠体 Bold"/>
                  <a:ea typeface="阿里巴巴普惠体 Bold"/>
                  <a:cs typeface="阿里巴巴普惠体 Bold"/>
                  <a:sym typeface="阿里巴巴普惠体 Bold"/>
                </a:rPr>
                <a:t>Relate</a:t>
              </a:r>
              <a:endParaRPr lang="en-US" sz="3200" b="1" dirty="0">
                <a:solidFill>
                  <a:srgbClr val="3C9FFF"/>
                </a:solidFill>
                <a:latin typeface="阿里巴巴普惠体 Bold"/>
                <a:ea typeface="阿里巴巴普惠体 Bold"/>
                <a:cs typeface="阿里巴巴普惠体 Bold"/>
                <a:sym typeface="阿里巴巴普惠体 Bold"/>
              </a:endParaRPr>
            </a:p>
          </p:txBody>
        </p:sp>
      </p:grpSp>
      <p:sp>
        <p:nvSpPr>
          <p:cNvPr id="27" name="Freeform 27">
            <a:extLst>
              <a:ext uri="{FF2B5EF4-FFF2-40B4-BE49-F238E27FC236}">
                <a16:creationId xmlns:a16="http://schemas.microsoft.com/office/drawing/2014/main" id="{F87AB641-F37B-B29C-AA73-0411F122619C}"/>
              </a:ext>
            </a:extLst>
          </p:cNvPr>
          <p:cNvSpPr/>
          <p:nvPr/>
        </p:nvSpPr>
        <p:spPr>
          <a:xfrm>
            <a:off x="13174071" y="4600607"/>
            <a:ext cx="5073848" cy="5073848"/>
          </a:xfrm>
          <a:custGeom>
            <a:avLst/>
            <a:gdLst/>
            <a:ahLst/>
            <a:cxnLst/>
            <a:rect l="l" t="t" r="r" b="b"/>
            <a:pathLst>
              <a:path w="5073848" h="5073848">
                <a:moveTo>
                  <a:pt x="0" y="0"/>
                </a:moveTo>
                <a:lnTo>
                  <a:pt x="5073848" y="0"/>
                </a:lnTo>
                <a:lnTo>
                  <a:pt x="5073848" y="5073849"/>
                </a:lnTo>
                <a:lnTo>
                  <a:pt x="0" y="5073849"/>
                </a:lnTo>
                <a:lnTo>
                  <a:pt x="0" y="0"/>
                </a:lnTo>
                <a:close/>
              </a:path>
            </a:pathLst>
          </a:custGeom>
          <a:blipFill>
            <a:blip r:embed="rId5"/>
            <a:stretch>
              <a:fillRect/>
            </a:stretch>
          </a:blipFill>
        </p:spPr>
      </p:sp>
      <p:sp>
        <p:nvSpPr>
          <p:cNvPr id="28" name="TextBox 28">
            <a:extLst>
              <a:ext uri="{FF2B5EF4-FFF2-40B4-BE49-F238E27FC236}">
                <a16:creationId xmlns:a16="http://schemas.microsoft.com/office/drawing/2014/main" id="{3F7B5F14-63E5-750B-565D-199C06773BAB}"/>
              </a:ext>
            </a:extLst>
          </p:cNvPr>
          <p:cNvSpPr txBox="1"/>
          <p:nvPr/>
        </p:nvSpPr>
        <p:spPr>
          <a:xfrm>
            <a:off x="1865028" y="417397"/>
            <a:ext cx="6102391" cy="1226820"/>
          </a:xfrm>
          <a:prstGeom prst="rect">
            <a:avLst/>
          </a:prstGeom>
        </p:spPr>
        <p:txBody>
          <a:bodyPr lIns="0" tIns="0" rIns="0" bIns="0" rtlCol="0" anchor="t">
            <a:spAutoFit/>
          </a:bodyPr>
          <a:lstStyle/>
          <a:p>
            <a:pPr algn="l">
              <a:lnSpc>
                <a:spcPts val="10080"/>
              </a:lnSpc>
            </a:pPr>
            <a:r>
              <a:rPr lang="en-US" sz="7200" spc="-504" dirty="0">
                <a:solidFill>
                  <a:srgbClr val="0E0C10"/>
                </a:solidFill>
                <a:latin typeface="字由点字奇妙体"/>
                <a:ea typeface="字由点字奇妙体"/>
                <a:cs typeface="字由点字奇妙体"/>
                <a:sym typeface="字由点字奇妙体"/>
              </a:rPr>
              <a:t>Purpose</a:t>
            </a:r>
          </a:p>
        </p:txBody>
      </p:sp>
      <p:sp>
        <p:nvSpPr>
          <p:cNvPr id="33" name="TextBox 25">
            <a:extLst>
              <a:ext uri="{FF2B5EF4-FFF2-40B4-BE49-F238E27FC236}">
                <a16:creationId xmlns:a16="http://schemas.microsoft.com/office/drawing/2014/main" id="{C1E8EE88-CC16-41BE-F2B8-065AB6BF4899}"/>
              </a:ext>
            </a:extLst>
          </p:cNvPr>
          <p:cNvSpPr txBox="1"/>
          <p:nvPr/>
        </p:nvSpPr>
        <p:spPr>
          <a:xfrm>
            <a:off x="2795918" y="2901434"/>
            <a:ext cx="4240609" cy="471476"/>
          </a:xfrm>
          <a:prstGeom prst="rect">
            <a:avLst/>
          </a:prstGeom>
        </p:spPr>
        <p:txBody>
          <a:bodyPr lIns="0" tIns="0" rIns="0" bIns="0" rtlCol="0" anchor="t">
            <a:spAutoFit/>
          </a:bodyPr>
          <a:lstStyle/>
          <a:p>
            <a:pPr algn="l">
              <a:lnSpc>
                <a:spcPts val="3360"/>
              </a:lnSpc>
            </a:pPr>
            <a:r>
              <a:rPr lang="en-US" altLang="zh-CN" sz="4000" b="1" spc="126" dirty="0">
                <a:solidFill>
                  <a:srgbClr val="262626"/>
                </a:solidFill>
                <a:latin typeface="阿里巴巴普惠体"/>
                <a:ea typeface="阿里巴巴普惠体"/>
                <a:cs typeface="阿里巴巴普惠体"/>
                <a:sym typeface="阿里巴巴普惠体"/>
              </a:rPr>
              <a:t>Results</a:t>
            </a:r>
            <a:endParaRPr lang="en-US" sz="2100" b="1" spc="126" dirty="0">
              <a:solidFill>
                <a:srgbClr val="262626"/>
              </a:solidFill>
              <a:latin typeface="阿里巴巴普惠体"/>
              <a:ea typeface="阿里巴巴普惠体"/>
              <a:cs typeface="阿里巴巴普惠体"/>
              <a:sym typeface="阿里巴巴普惠体"/>
            </a:endParaRPr>
          </a:p>
        </p:txBody>
      </p:sp>
      <p:sp>
        <p:nvSpPr>
          <p:cNvPr id="34" name="TextBox 25">
            <a:extLst>
              <a:ext uri="{FF2B5EF4-FFF2-40B4-BE49-F238E27FC236}">
                <a16:creationId xmlns:a16="http://schemas.microsoft.com/office/drawing/2014/main" id="{1412A61E-F6F8-E10D-6A9C-2498AD430831}"/>
              </a:ext>
            </a:extLst>
          </p:cNvPr>
          <p:cNvSpPr txBox="1"/>
          <p:nvPr/>
        </p:nvSpPr>
        <p:spPr>
          <a:xfrm>
            <a:off x="8933461" y="2930288"/>
            <a:ext cx="4240609" cy="442622"/>
          </a:xfrm>
          <a:prstGeom prst="rect">
            <a:avLst/>
          </a:prstGeom>
        </p:spPr>
        <p:txBody>
          <a:bodyPr lIns="0" tIns="0" rIns="0" bIns="0" rtlCol="0" anchor="t">
            <a:spAutoFit/>
          </a:bodyPr>
          <a:lstStyle/>
          <a:p>
            <a:pPr algn="l">
              <a:lnSpc>
                <a:spcPts val="3360"/>
              </a:lnSpc>
            </a:pPr>
            <a:r>
              <a:rPr lang="en-US" altLang="zh-CN" sz="3200" b="1" spc="126" dirty="0">
                <a:solidFill>
                  <a:srgbClr val="262626"/>
                </a:solidFill>
                <a:latin typeface="阿里巴巴普惠体"/>
                <a:ea typeface="阿里巴巴普惠体"/>
                <a:cs typeface="阿里巴巴普惠体"/>
                <a:sym typeface="阿里巴巴普惠体"/>
              </a:rPr>
              <a:t>Conclusion</a:t>
            </a:r>
            <a:endParaRPr lang="en-US" sz="3200" b="1" spc="126" dirty="0">
              <a:solidFill>
                <a:srgbClr val="262626"/>
              </a:solidFill>
              <a:latin typeface="阿里巴巴普惠体"/>
              <a:ea typeface="阿里巴巴普惠体"/>
              <a:cs typeface="阿里巴巴普惠体"/>
              <a:sym typeface="阿里巴巴普惠体"/>
            </a:endParaRPr>
          </a:p>
        </p:txBody>
      </p:sp>
    </p:spTree>
    <p:extLst>
      <p:ext uri="{BB962C8B-B14F-4D97-AF65-F5344CB8AC3E}">
        <p14:creationId xmlns:p14="http://schemas.microsoft.com/office/powerpoint/2010/main" val="85116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70258" y="3021693"/>
            <a:ext cx="7763875" cy="77638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9FFF"/>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9645881"/>
            <a:ext cx="18288000" cy="641119"/>
            <a:chOff x="0" y="0"/>
            <a:chExt cx="24384000" cy="854826"/>
          </a:xfrm>
        </p:grpSpPr>
        <p:grpSp>
          <p:nvGrpSpPr>
            <p:cNvPr id="6" name="Group 6"/>
            <p:cNvGrpSpPr/>
            <p:nvPr/>
          </p:nvGrpSpPr>
          <p:grpSpPr>
            <a:xfrm>
              <a:off x="0" y="38100"/>
              <a:ext cx="24384000" cy="816726"/>
              <a:chOff x="0" y="0"/>
              <a:chExt cx="4816593" cy="161329"/>
            </a:xfrm>
          </p:grpSpPr>
          <p:sp>
            <p:nvSpPr>
              <p:cNvPr id="7" name="Freeform 7"/>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8" name="TextBox 8"/>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9" name="AutoShape 9"/>
            <p:cNvSpPr/>
            <p:nvPr/>
          </p:nvSpPr>
          <p:spPr>
            <a:xfrm>
              <a:off x="0" y="38100"/>
              <a:ext cx="24384000" cy="0"/>
            </a:xfrm>
            <a:prstGeom prst="line">
              <a:avLst/>
            </a:prstGeom>
            <a:ln w="76200" cap="flat">
              <a:solidFill>
                <a:srgbClr val="000000"/>
              </a:solidFill>
              <a:prstDash val="solid"/>
              <a:headEnd type="none" w="sm" len="sm"/>
              <a:tailEnd type="none" w="sm" len="sm"/>
            </a:ln>
          </p:spPr>
        </p:sp>
      </p:grpSp>
      <p:grpSp>
        <p:nvGrpSpPr>
          <p:cNvPr id="10" name="Group 10"/>
          <p:cNvGrpSpPr/>
          <p:nvPr/>
        </p:nvGrpSpPr>
        <p:grpSpPr>
          <a:xfrm>
            <a:off x="8785860" y="2792187"/>
            <a:ext cx="3333046" cy="2351313"/>
            <a:chOff x="0" y="0"/>
            <a:chExt cx="4444062" cy="3135083"/>
          </a:xfrm>
        </p:grpSpPr>
        <p:sp>
          <p:nvSpPr>
            <p:cNvPr id="11" name="Freeform 11"/>
            <p:cNvSpPr/>
            <p:nvPr/>
          </p:nvSpPr>
          <p:spPr>
            <a:xfrm>
              <a:off x="0" y="0"/>
              <a:ext cx="4444062" cy="3135083"/>
            </a:xfrm>
            <a:custGeom>
              <a:avLst/>
              <a:gdLst/>
              <a:ahLst/>
              <a:cxnLst/>
              <a:rect l="l" t="t" r="r" b="b"/>
              <a:pathLst>
                <a:path w="4444062" h="3135083">
                  <a:moveTo>
                    <a:pt x="0" y="0"/>
                  </a:moveTo>
                  <a:lnTo>
                    <a:pt x="4444062" y="0"/>
                  </a:lnTo>
                  <a:lnTo>
                    <a:pt x="4444062" y="3135083"/>
                  </a:lnTo>
                  <a:lnTo>
                    <a:pt x="0" y="31350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47029" y="811468"/>
              <a:ext cx="3702208" cy="1289473"/>
            </a:xfrm>
            <a:prstGeom prst="rect">
              <a:avLst/>
            </a:prstGeom>
          </p:spPr>
          <p:txBody>
            <a:bodyPr lIns="0" tIns="0" rIns="0" bIns="0" rtlCol="0" anchor="t">
              <a:spAutoFit/>
            </a:bodyPr>
            <a:lstStyle/>
            <a:p>
              <a:pPr algn="ctr">
                <a:lnSpc>
                  <a:spcPts val="8119"/>
                </a:lnSpc>
              </a:pPr>
              <a:r>
                <a:rPr lang="en-US" sz="5799">
                  <a:solidFill>
                    <a:srgbClr val="FFDC28"/>
                  </a:solidFill>
                  <a:latin typeface="字由点字奇妙体"/>
                  <a:ea typeface="字由点字奇妙体"/>
                  <a:cs typeface="字由点字奇妙体"/>
                  <a:sym typeface="字由点字奇妙体"/>
                </a:rPr>
                <a:t>TWO</a:t>
              </a:r>
            </a:p>
          </p:txBody>
        </p:sp>
      </p:grpSp>
      <p:sp>
        <p:nvSpPr>
          <p:cNvPr id="13" name="Freeform 13"/>
          <p:cNvSpPr/>
          <p:nvPr/>
        </p:nvSpPr>
        <p:spPr>
          <a:xfrm>
            <a:off x="10508155" y="608019"/>
            <a:ext cx="343364" cy="434139"/>
          </a:xfrm>
          <a:custGeom>
            <a:avLst/>
            <a:gdLst/>
            <a:ahLst/>
            <a:cxnLst/>
            <a:rect l="l" t="t" r="r" b="b"/>
            <a:pathLst>
              <a:path w="343364" h="434139">
                <a:moveTo>
                  <a:pt x="0" y="0"/>
                </a:moveTo>
                <a:lnTo>
                  <a:pt x="343364" y="0"/>
                </a:lnTo>
                <a:lnTo>
                  <a:pt x="343364" y="434139"/>
                </a:lnTo>
                <a:lnTo>
                  <a:pt x="0" y="434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4557930" y="593833"/>
            <a:ext cx="1779817" cy="462509"/>
            <a:chOff x="0" y="0"/>
            <a:chExt cx="468758" cy="121813"/>
          </a:xfrm>
        </p:grpSpPr>
        <p:sp>
          <p:nvSpPr>
            <p:cNvPr id="15" name="Freeform 15"/>
            <p:cNvSpPr/>
            <p:nvPr/>
          </p:nvSpPr>
          <p:spPr>
            <a:xfrm>
              <a:off x="0" y="0"/>
              <a:ext cx="468758" cy="121813"/>
            </a:xfrm>
            <a:custGeom>
              <a:avLst/>
              <a:gdLst/>
              <a:ahLst/>
              <a:cxnLst/>
              <a:rect l="l" t="t" r="r" b="b"/>
              <a:pathLst>
                <a:path w="468758" h="121813">
                  <a:moveTo>
                    <a:pt x="30449" y="0"/>
                  </a:moveTo>
                  <a:lnTo>
                    <a:pt x="438310" y="0"/>
                  </a:lnTo>
                  <a:cubicBezTo>
                    <a:pt x="455126" y="0"/>
                    <a:pt x="468758" y="13632"/>
                    <a:pt x="468758" y="30449"/>
                  </a:cubicBezTo>
                  <a:lnTo>
                    <a:pt x="468758" y="91364"/>
                  </a:lnTo>
                  <a:cubicBezTo>
                    <a:pt x="468758" y="99440"/>
                    <a:pt x="465550" y="107185"/>
                    <a:pt x="459840" y="112895"/>
                  </a:cubicBezTo>
                  <a:cubicBezTo>
                    <a:pt x="454130" y="118605"/>
                    <a:pt x="446385" y="121813"/>
                    <a:pt x="438310" y="121813"/>
                  </a:cubicBezTo>
                  <a:lnTo>
                    <a:pt x="30449" y="121813"/>
                  </a:lnTo>
                  <a:cubicBezTo>
                    <a:pt x="22373" y="121813"/>
                    <a:pt x="14629" y="118605"/>
                    <a:pt x="8918" y="112895"/>
                  </a:cubicBezTo>
                  <a:cubicBezTo>
                    <a:pt x="3208" y="107185"/>
                    <a:pt x="0" y="99440"/>
                    <a:pt x="0" y="91364"/>
                  </a:cubicBezTo>
                  <a:lnTo>
                    <a:pt x="0" y="30449"/>
                  </a:lnTo>
                  <a:cubicBezTo>
                    <a:pt x="0" y="22373"/>
                    <a:pt x="3208" y="14629"/>
                    <a:pt x="8918" y="8918"/>
                  </a:cubicBezTo>
                  <a:cubicBezTo>
                    <a:pt x="14629" y="3208"/>
                    <a:pt x="22373" y="0"/>
                    <a:pt x="30449" y="0"/>
                  </a:cubicBezTo>
                  <a:close/>
                </a:path>
              </a:pathLst>
            </a:custGeom>
            <a:solidFill>
              <a:srgbClr val="FFDE59"/>
            </a:solidFill>
          </p:spPr>
        </p:sp>
        <p:sp>
          <p:nvSpPr>
            <p:cNvPr id="16" name="TextBox 16"/>
            <p:cNvSpPr txBox="1"/>
            <p:nvPr/>
          </p:nvSpPr>
          <p:spPr>
            <a:xfrm>
              <a:off x="0" y="-47625"/>
              <a:ext cx="468758" cy="169438"/>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0382584" y="3758108"/>
            <a:ext cx="6339224" cy="5793524"/>
          </a:xfrm>
          <a:custGeom>
            <a:avLst/>
            <a:gdLst/>
            <a:ahLst/>
            <a:cxnLst/>
            <a:rect l="l" t="t" r="r" b="b"/>
            <a:pathLst>
              <a:path w="6339224" h="5793524">
                <a:moveTo>
                  <a:pt x="0" y="0"/>
                </a:moveTo>
                <a:lnTo>
                  <a:pt x="6339223" y="0"/>
                </a:lnTo>
                <a:lnTo>
                  <a:pt x="6339223" y="5793524"/>
                </a:lnTo>
                <a:lnTo>
                  <a:pt x="0" y="5793524"/>
                </a:lnTo>
                <a:lnTo>
                  <a:pt x="0" y="0"/>
                </a:lnTo>
                <a:close/>
              </a:path>
            </a:pathLst>
          </a:custGeom>
          <a:blipFill>
            <a:blip r:embed="rId7"/>
            <a:stretch>
              <a:fillRect b="-9419"/>
            </a:stretch>
          </a:blipFill>
        </p:spPr>
      </p:sp>
      <p:sp>
        <p:nvSpPr>
          <p:cNvPr id="20" name="TextBox 20"/>
          <p:cNvSpPr txBox="1"/>
          <p:nvPr/>
        </p:nvSpPr>
        <p:spPr>
          <a:xfrm>
            <a:off x="957734" y="3510458"/>
            <a:ext cx="8789769" cy="2336599"/>
          </a:xfrm>
          <a:prstGeom prst="rect">
            <a:avLst/>
          </a:prstGeom>
        </p:spPr>
        <p:txBody>
          <a:bodyPr lIns="0" tIns="0" rIns="0" bIns="0" rtlCol="0" anchor="t">
            <a:spAutoFit/>
          </a:bodyPr>
          <a:lstStyle/>
          <a:p>
            <a:pPr algn="l">
              <a:lnSpc>
                <a:spcPts val="19189"/>
              </a:lnSpc>
            </a:pPr>
            <a:r>
              <a:rPr lang="en-US" altLang="zh-CN" sz="13707" spc="-1370" dirty="0">
                <a:solidFill>
                  <a:srgbClr val="0E0C10"/>
                </a:solidFill>
                <a:latin typeface="字由点字奇妙体"/>
                <a:ea typeface="字由点字奇妙体"/>
                <a:cs typeface="字由点字奇妙体"/>
                <a:sym typeface="字由点字奇妙体"/>
              </a:rPr>
              <a:t>Content</a:t>
            </a:r>
            <a:endParaRPr lang="en-US" sz="13707" spc="-1370" dirty="0">
              <a:solidFill>
                <a:srgbClr val="0E0C10"/>
              </a:solidFill>
              <a:latin typeface="字由点字奇妙体"/>
              <a:ea typeface="字由点字奇妙体"/>
              <a:cs typeface="字由点字奇妙体"/>
              <a:sym typeface="字由点字奇妙体"/>
            </a:endParaRPr>
          </a:p>
        </p:txBody>
      </p:sp>
      <p:sp>
        <p:nvSpPr>
          <p:cNvPr id="21" name="TextBox 21"/>
          <p:cNvSpPr txBox="1"/>
          <p:nvPr/>
        </p:nvSpPr>
        <p:spPr>
          <a:xfrm>
            <a:off x="1085850" y="1199288"/>
            <a:ext cx="3965017" cy="2911476"/>
          </a:xfrm>
          <a:prstGeom prst="rect">
            <a:avLst/>
          </a:prstGeom>
        </p:spPr>
        <p:txBody>
          <a:bodyPr lIns="0" tIns="0" rIns="0" bIns="0" rtlCol="0" anchor="t">
            <a:spAutoFit/>
          </a:bodyPr>
          <a:lstStyle/>
          <a:p>
            <a:pPr algn="l">
              <a:lnSpc>
                <a:spcPts val="23799"/>
              </a:lnSpc>
            </a:pPr>
            <a:r>
              <a:rPr lang="en-US" sz="16999">
                <a:solidFill>
                  <a:srgbClr val="0E0C10"/>
                </a:solidFill>
                <a:latin typeface="字由点字奇妙体"/>
                <a:ea typeface="字由点字奇妙体"/>
                <a:cs typeface="字由点字奇妙体"/>
                <a:sym typeface="字由点字奇妙体"/>
              </a:rPr>
              <a:t>02</a:t>
            </a:r>
          </a:p>
        </p:txBody>
      </p:sp>
      <p:sp>
        <p:nvSpPr>
          <p:cNvPr id="22" name="TextBox 22"/>
          <p:cNvSpPr txBox="1"/>
          <p:nvPr/>
        </p:nvSpPr>
        <p:spPr>
          <a:xfrm>
            <a:off x="10975344"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Cover</a:t>
            </a:r>
          </a:p>
        </p:txBody>
      </p:sp>
      <p:sp>
        <p:nvSpPr>
          <p:cNvPr id="23" name="TextBox 23"/>
          <p:cNvSpPr txBox="1"/>
          <p:nvPr/>
        </p:nvSpPr>
        <p:spPr>
          <a:xfrm>
            <a:off x="12662287"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Contents</a:t>
            </a:r>
          </a:p>
        </p:txBody>
      </p:sp>
      <p:sp>
        <p:nvSpPr>
          <p:cNvPr id="24" name="TextBox 24"/>
          <p:cNvSpPr txBox="1"/>
          <p:nvPr/>
        </p:nvSpPr>
        <p:spPr>
          <a:xfrm>
            <a:off x="1455793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Report</a:t>
            </a:r>
          </a:p>
        </p:txBody>
      </p:sp>
      <p:sp>
        <p:nvSpPr>
          <p:cNvPr id="25" name="TextBox 25"/>
          <p:cNvSpPr txBox="1"/>
          <p:nvPr/>
        </p:nvSpPr>
        <p:spPr>
          <a:xfrm>
            <a:off x="1630740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Ending</a:t>
            </a:r>
          </a:p>
        </p:txBody>
      </p:sp>
      <p:sp>
        <p:nvSpPr>
          <p:cNvPr id="26" name="Freeform 26"/>
          <p:cNvSpPr/>
          <p:nvPr/>
        </p:nvSpPr>
        <p:spPr>
          <a:xfrm>
            <a:off x="238125" y="133350"/>
            <a:ext cx="3700229" cy="801635"/>
          </a:xfrm>
          <a:custGeom>
            <a:avLst/>
            <a:gdLst/>
            <a:ahLst/>
            <a:cxnLst/>
            <a:rect l="l" t="t" r="r" b="b"/>
            <a:pathLst>
              <a:path w="3700229" h="801635">
                <a:moveTo>
                  <a:pt x="0" y="0"/>
                </a:moveTo>
                <a:lnTo>
                  <a:pt x="3700229" y="0"/>
                </a:lnTo>
                <a:lnTo>
                  <a:pt x="3700229" y="801635"/>
                </a:lnTo>
                <a:lnTo>
                  <a:pt x="0" y="801635"/>
                </a:lnTo>
                <a:lnTo>
                  <a:pt x="0" y="0"/>
                </a:lnTo>
                <a:close/>
              </a:path>
            </a:pathLst>
          </a:custGeom>
          <a:blipFill>
            <a:blip r:embed="rId8"/>
            <a:stretch>
              <a:fillRect l="-53184" t="-281341" b="-31413"/>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45881"/>
            <a:ext cx="18288000" cy="641119"/>
            <a:chOff x="0" y="0"/>
            <a:chExt cx="24384000" cy="854826"/>
          </a:xfrm>
        </p:grpSpPr>
        <p:grpSp>
          <p:nvGrpSpPr>
            <p:cNvPr id="3" name="Group 3"/>
            <p:cNvGrpSpPr/>
            <p:nvPr/>
          </p:nvGrpSpPr>
          <p:grpSpPr>
            <a:xfrm>
              <a:off x="0" y="38100"/>
              <a:ext cx="24384000" cy="816726"/>
              <a:chOff x="0" y="0"/>
              <a:chExt cx="4816593" cy="161329"/>
            </a:xfrm>
          </p:grpSpPr>
          <p:sp>
            <p:nvSpPr>
              <p:cNvPr id="4" name="Freeform 4"/>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5" name="TextBox 5"/>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0" y="38100"/>
              <a:ext cx="24384000" cy="0"/>
            </a:xfrm>
            <a:prstGeom prst="line">
              <a:avLst/>
            </a:prstGeom>
            <a:ln w="76200" cap="flat">
              <a:solidFill>
                <a:srgbClr val="000000"/>
              </a:solidFill>
              <a:prstDash val="solid"/>
              <a:headEnd type="none" w="sm" len="sm"/>
              <a:tailEnd type="none" w="sm" len="sm"/>
            </a:ln>
          </p:spPr>
        </p:sp>
      </p:grpSp>
      <p:sp>
        <p:nvSpPr>
          <p:cNvPr id="10" name="Freeform 10"/>
          <p:cNvSpPr/>
          <p:nvPr/>
        </p:nvSpPr>
        <p:spPr>
          <a:xfrm>
            <a:off x="12329351" y="5326872"/>
            <a:ext cx="5199313" cy="5199313"/>
          </a:xfrm>
          <a:custGeom>
            <a:avLst/>
            <a:gdLst/>
            <a:ahLst/>
            <a:cxnLst/>
            <a:rect l="l" t="t" r="r" b="b"/>
            <a:pathLst>
              <a:path w="5199313" h="5199313">
                <a:moveTo>
                  <a:pt x="0" y="0"/>
                </a:moveTo>
                <a:lnTo>
                  <a:pt x="5199313" y="0"/>
                </a:lnTo>
                <a:lnTo>
                  <a:pt x="5199313" y="5199313"/>
                </a:lnTo>
                <a:lnTo>
                  <a:pt x="0" y="5199313"/>
                </a:lnTo>
                <a:lnTo>
                  <a:pt x="0" y="0"/>
                </a:lnTo>
                <a:close/>
              </a:path>
            </a:pathLst>
          </a:custGeom>
          <a:blipFill>
            <a:blip r:embed="rId3"/>
            <a:stretch>
              <a:fillRect/>
            </a:stretch>
          </a:blipFill>
        </p:spPr>
      </p:sp>
      <p:grpSp>
        <p:nvGrpSpPr>
          <p:cNvPr id="23" name="Group 23"/>
          <p:cNvGrpSpPr/>
          <p:nvPr/>
        </p:nvGrpSpPr>
        <p:grpSpPr>
          <a:xfrm>
            <a:off x="4250061" y="2116853"/>
            <a:ext cx="11910971" cy="1434454"/>
            <a:chOff x="0" y="-76200"/>
            <a:chExt cx="15881294" cy="1912605"/>
          </a:xfrm>
        </p:grpSpPr>
        <p:sp>
          <p:nvSpPr>
            <p:cNvPr id="24" name="TextBox 24"/>
            <p:cNvSpPr txBox="1"/>
            <p:nvPr/>
          </p:nvSpPr>
          <p:spPr>
            <a:xfrm>
              <a:off x="0" y="-76200"/>
              <a:ext cx="15858442" cy="570841"/>
            </a:xfrm>
            <a:prstGeom prst="rect">
              <a:avLst/>
            </a:prstGeom>
          </p:spPr>
          <p:txBody>
            <a:bodyPr lIns="0" tIns="0" rIns="0" bIns="0" rtlCol="0" anchor="t">
              <a:spAutoFit/>
            </a:bodyPr>
            <a:lstStyle/>
            <a:p>
              <a:pPr marL="453390" lvl="1" indent="-226695">
                <a:lnSpc>
                  <a:spcPts val="3360"/>
                </a:lnSpc>
                <a:buFont typeface="Arial"/>
                <a:buChar char="•"/>
              </a:pPr>
              <a:r>
                <a:rPr lang="en-US" altLang="zh-CN" sz="2800" spc="126" dirty="0">
                  <a:solidFill>
                    <a:srgbClr val="262626"/>
                  </a:solidFill>
                  <a:latin typeface="阿里巴巴普惠体"/>
                  <a:ea typeface="阿里巴巴普惠体"/>
                  <a:cs typeface="阿里巴巴普惠体"/>
                  <a:sym typeface="阿里巴巴普惠体"/>
                </a:rPr>
                <a:t>Numerical data (means, percentages, frequencies, trends)</a:t>
              </a:r>
              <a:endParaRPr lang="en-US" sz="2800" spc="126" dirty="0">
                <a:solidFill>
                  <a:srgbClr val="262626"/>
                </a:solidFill>
                <a:latin typeface="阿里巴巴普惠体"/>
                <a:ea typeface="阿里巴巴普惠体"/>
                <a:cs typeface="阿里巴巴普惠体"/>
                <a:sym typeface="阿里巴巴普惠体"/>
              </a:endParaRPr>
            </a:p>
          </p:txBody>
        </p:sp>
        <p:sp>
          <p:nvSpPr>
            <p:cNvPr id="25" name="TextBox 25"/>
            <p:cNvSpPr txBox="1"/>
            <p:nvPr/>
          </p:nvSpPr>
          <p:spPr>
            <a:xfrm>
              <a:off x="22852" y="1265564"/>
              <a:ext cx="15858442" cy="570841"/>
            </a:xfrm>
            <a:prstGeom prst="rect">
              <a:avLst/>
            </a:prstGeom>
          </p:spPr>
          <p:txBody>
            <a:bodyPr lIns="0" tIns="0" rIns="0" bIns="0" rtlCol="0" anchor="t">
              <a:spAutoFit/>
            </a:bodyPr>
            <a:lstStyle/>
            <a:p>
              <a:pPr marL="453390" lvl="1" indent="-226695">
                <a:lnSpc>
                  <a:spcPts val="3360"/>
                </a:lnSpc>
                <a:buFont typeface="Arial"/>
                <a:buChar char="•"/>
              </a:pPr>
              <a:r>
                <a:rPr lang="en-US" sz="2800" spc="126" dirty="0">
                  <a:solidFill>
                    <a:srgbClr val="262626"/>
                  </a:solidFill>
                  <a:latin typeface="阿里巴巴普惠体"/>
                  <a:ea typeface="阿里巴巴普惠体"/>
                  <a:cs typeface="阿里巴巴普惠体"/>
                  <a:sym typeface="阿里巴巴普惠体"/>
                </a:rPr>
                <a:t>Visual representations (tables, bar charts, line graphs)</a:t>
              </a:r>
            </a:p>
          </p:txBody>
        </p:sp>
      </p:grpSp>
      <p:grpSp>
        <p:nvGrpSpPr>
          <p:cNvPr id="26" name="Group 26"/>
          <p:cNvGrpSpPr/>
          <p:nvPr/>
        </p:nvGrpSpPr>
        <p:grpSpPr>
          <a:xfrm>
            <a:off x="269811" y="2085245"/>
            <a:ext cx="4131174" cy="1282402"/>
            <a:chOff x="-1971364" y="-118343"/>
            <a:chExt cx="5508232" cy="1709869"/>
          </a:xfrm>
        </p:grpSpPr>
        <p:sp>
          <p:nvSpPr>
            <p:cNvPr id="27" name="TextBox 27"/>
            <p:cNvSpPr txBox="1"/>
            <p:nvPr/>
          </p:nvSpPr>
          <p:spPr>
            <a:xfrm>
              <a:off x="-1971364" y="-118343"/>
              <a:ext cx="5508232" cy="1709869"/>
            </a:xfrm>
            <a:prstGeom prst="rect">
              <a:avLst/>
            </a:prstGeom>
          </p:spPr>
          <p:txBody>
            <a:bodyPr wrap="square" lIns="0" tIns="0" rIns="0" bIns="0" rtlCol="0" anchor="t">
              <a:spAutoFit/>
            </a:bodyPr>
            <a:lstStyle/>
            <a:p>
              <a:pPr>
                <a:lnSpc>
                  <a:spcPts val="5040"/>
                </a:lnSpc>
              </a:pPr>
              <a:r>
                <a:rPr lang="en-US" altLang="zh-CN" sz="4800" dirty="0"/>
                <a:t>Results Section </a:t>
              </a:r>
              <a:r>
                <a:rPr lang="en-US" altLang="zh-CN" sz="4800" dirty="0">
                  <a:solidFill>
                    <a:srgbClr val="FF0000"/>
                  </a:solidFill>
                </a:rPr>
                <a:t>Includes</a:t>
              </a:r>
              <a:r>
                <a:rPr lang="en-US" altLang="zh-CN" sz="4800" dirty="0"/>
                <a:t>:</a:t>
              </a:r>
              <a:endParaRPr lang="en-US" sz="4800" b="1" dirty="0">
                <a:solidFill>
                  <a:srgbClr val="000000"/>
                </a:solidFill>
                <a:latin typeface="阿里巴巴普惠体 Bold"/>
                <a:ea typeface="阿里巴巴普惠体 Bold"/>
                <a:cs typeface="阿里巴巴普惠体 Bold"/>
                <a:sym typeface="阿里巴巴普惠体 Bold"/>
              </a:endParaRPr>
            </a:p>
          </p:txBody>
        </p:sp>
        <p:sp>
          <p:nvSpPr>
            <p:cNvPr id="28" name="TextBox 28"/>
            <p:cNvSpPr txBox="1"/>
            <p:nvPr/>
          </p:nvSpPr>
          <p:spPr>
            <a:xfrm>
              <a:off x="0" y="605155"/>
              <a:ext cx="3463251" cy="564001"/>
            </a:xfrm>
            <a:prstGeom prst="rect">
              <a:avLst/>
            </a:prstGeom>
          </p:spPr>
          <p:txBody>
            <a:bodyPr lIns="0" tIns="0" rIns="0" bIns="0" rtlCol="0" anchor="t">
              <a:spAutoFit/>
            </a:bodyPr>
            <a:lstStyle/>
            <a:p>
              <a:pPr algn="l">
                <a:lnSpc>
                  <a:spcPts val="3919"/>
                </a:lnSpc>
              </a:pPr>
              <a:endParaRPr lang="en-US" sz="2799" dirty="0">
                <a:solidFill>
                  <a:srgbClr val="3C9FFF"/>
                </a:solidFill>
                <a:latin typeface="Absolutely Sharp "/>
                <a:ea typeface="Absolutely Sharp "/>
                <a:cs typeface="Absolutely Sharp "/>
                <a:sym typeface="Absolutely Sharp "/>
              </a:endParaRPr>
            </a:p>
          </p:txBody>
        </p:sp>
      </p:grpSp>
      <p:sp>
        <p:nvSpPr>
          <p:cNvPr id="29" name="TextBox 29"/>
          <p:cNvSpPr txBox="1"/>
          <p:nvPr/>
        </p:nvSpPr>
        <p:spPr>
          <a:xfrm>
            <a:off x="613887" y="348615"/>
            <a:ext cx="6102391" cy="1226820"/>
          </a:xfrm>
          <a:prstGeom prst="rect">
            <a:avLst/>
          </a:prstGeom>
        </p:spPr>
        <p:txBody>
          <a:bodyPr lIns="0" tIns="0" rIns="0" bIns="0" rtlCol="0" anchor="t">
            <a:spAutoFit/>
          </a:bodyPr>
          <a:lstStyle/>
          <a:p>
            <a:pPr algn="l">
              <a:lnSpc>
                <a:spcPts val="10080"/>
              </a:lnSpc>
            </a:pPr>
            <a:r>
              <a:rPr lang="en-US" altLang="zh-CN" sz="7200" spc="-504" dirty="0">
                <a:solidFill>
                  <a:srgbClr val="0E0C10"/>
                </a:solidFill>
                <a:latin typeface="字由点字奇妙体"/>
                <a:ea typeface="字由点字奇妙体"/>
                <a:cs typeface="字由点字奇妙体"/>
                <a:sym typeface="字由点字奇妙体"/>
              </a:rPr>
              <a:t>Content</a:t>
            </a:r>
            <a:endParaRPr lang="en-US" sz="7200" spc="-504" dirty="0">
              <a:solidFill>
                <a:srgbClr val="0E0C10"/>
              </a:solidFill>
              <a:latin typeface="字由点字奇妙体"/>
              <a:ea typeface="字由点字奇妙体"/>
              <a:cs typeface="字由点字奇妙体"/>
              <a:sym typeface="字由点字奇妙体"/>
            </a:endParaRPr>
          </a:p>
        </p:txBody>
      </p:sp>
      <p:sp>
        <p:nvSpPr>
          <p:cNvPr id="30" name="TextBox 25">
            <a:extLst>
              <a:ext uri="{FF2B5EF4-FFF2-40B4-BE49-F238E27FC236}">
                <a16:creationId xmlns:a16="http://schemas.microsoft.com/office/drawing/2014/main" id="{A6AE9BA1-B91C-538F-3C44-6CC374947229}"/>
              </a:ext>
            </a:extLst>
          </p:cNvPr>
          <p:cNvSpPr txBox="1"/>
          <p:nvPr/>
        </p:nvSpPr>
        <p:spPr>
          <a:xfrm>
            <a:off x="4267200" y="4166870"/>
            <a:ext cx="11893832" cy="428131"/>
          </a:xfrm>
          <a:prstGeom prst="rect">
            <a:avLst/>
          </a:prstGeom>
        </p:spPr>
        <p:txBody>
          <a:bodyPr lIns="0" tIns="0" rIns="0" bIns="0" rtlCol="0" anchor="t">
            <a:spAutoFit/>
          </a:bodyPr>
          <a:lstStyle/>
          <a:p>
            <a:pPr marL="453390" lvl="1" indent="-226695">
              <a:lnSpc>
                <a:spcPts val="3360"/>
              </a:lnSpc>
              <a:buFont typeface="Arial"/>
              <a:buChar char="•"/>
            </a:pPr>
            <a:r>
              <a:rPr lang="en-US" altLang="zh-CN" sz="2800" spc="126" dirty="0">
                <a:solidFill>
                  <a:srgbClr val="262626"/>
                </a:solidFill>
                <a:latin typeface="阿里巴巴普惠体"/>
                <a:ea typeface="阿里巴巴普惠体"/>
                <a:cs typeface="阿里巴巴普惠体"/>
              </a:rPr>
              <a:t>Objective outcomes from experiments or surveys</a:t>
            </a:r>
          </a:p>
        </p:txBody>
      </p:sp>
      <p:grpSp>
        <p:nvGrpSpPr>
          <p:cNvPr id="35" name="Group 23">
            <a:extLst>
              <a:ext uri="{FF2B5EF4-FFF2-40B4-BE49-F238E27FC236}">
                <a16:creationId xmlns:a16="http://schemas.microsoft.com/office/drawing/2014/main" id="{64D5C0C7-3DCD-C845-1760-8E987C74E0FA}"/>
              </a:ext>
            </a:extLst>
          </p:cNvPr>
          <p:cNvGrpSpPr/>
          <p:nvPr/>
        </p:nvGrpSpPr>
        <p:grpSpPr>
          <a:xfrm>
            <a:off x="4267200" y="5394224"/>
            <a:ext cx="11949045" cy="1200649"/>
            <a:chOff x="-50765" y="235540"/>
            <a:chExt cx="15932059" cy="1600865"/>
          </a:xfrm>
        </p:grpSpPr>
        <p:sp>
          <p:nvSpPr>
            <p:cNvPr id="36" name="TextBox 24">
              <a:extLst>
                <a:ext uri="{FF2B5EF4-FFF2-40B4-BE49-F238E27FC236}">
                  <a16:creationId xmlns:a16="http://schemas.microsoft.com/office/drawing/2014/main" id="{620A909B-7FA0-FF17-AD33-C10CD7F19268}"/>
                </a:ext>
              </a:extLst>
            </p:cNvPr>
            <p:cNvSpPr txBox="1"/>
            <p:nvPr/>
          </p:nvSpPr>
          <p:spPr>
            <a:xfrm>
              <a:off x="-50765" y="235540"/>
              <a:ext cx="15858442" cy="570841"/>
            </a:xfrm>
            <a:prstGeom prst="rect">
              <a:avLst/>
            </a:prstGeom>
          </p:spPr>
          <p:txBody>
            <a:bodyPr lIns="0" tIns="0" rIns="0" bIns="0" rtlCol="0" anchor="t">
              <a:spAutoFit/>
            </a:bodyPr>
            <a:lstStyle/>
            <a:p>
              <a:pPr marL="453390" lvl="1" indent="-226695">
                <a:lnSpc>
                  <a:spcPts val="3360"/>
                </a:lnSpc>
                <a:buFont typeface="Arial"/>
                <a:buChar char="•"/>
              </a:pPr>
              <a:r>
                <a:rPr lang="en-US" altLang="zh-CN" sz="2800" spc="126" dirty="0">
                  <a:solidFill>
                    <a:srgbClr val="262626"/>
                  </a:solidFill>
                  <a:latin typeface="阿里巴巴普惠体"/>
                  <a:ea typeface="阿里巴巴普惠体"/>
                  <a:cs typeface="阿里巴巴普惠体"/>
                  <a:sym typeface="阿里巴巴普惠体"/>
                </a:rPr>
                <a:t>“This indicates…”</a:t>
              </a:r>
              <a:endParaRPr lang="en-US" sz="2800" spc="126" dirty="0">
                <a:solidFill>
                  <a:srgbClr val="262626"/>
                </a:solidFill>
                <a:latin typeface="阿里巴巴普惠体"/>
                <a:ea typeface="阿里巴巴普惠体"/>
                <a:cs typeface="阿里巴巴普惠体"/>
                <a:sym typeface="阿里巴巴普惠体"/>
              </a:endParaRPr>
            </a:p>
          </p:txBody>
        </p:sp>
        <p:sp>
          <p:nvSpPr>
            <p:cNvPr id="37" name="TextBox 25">
              <a:extLst>
                <a:ext uri="{FF2B5EF4-FFF2-40B4-BE49-F238E27FC236}">
                  <a16:creationId xmlns:a16="http://schemas.microsoft.com/office/drawing/2014/main" id="{4F1706FA-2A6E-6FF7-4B23-7FC106422579}"/>
                </a:ext>
              </a:extLst>
            </p:cNvPr>
            <p:cNvSpPr txBox="1"/>
            <p:nvPr/>
          </p:nvSpPr>
          <p:spPr>
            <a:xfrm>
              <a:off x="22852" y="1265564"/>
              <a:ext cx="15858442" cy="570841"/>
            </a:xfrm>
            <a:prstGeom prst="rect">
              <a:avLst/>
            </a:prstGeom>
          </p:spPr>
          <p:txBody>
            <a:bodyPr lIns="0" tIns="0" rIns="0" bIns="0" rtlCol="0" anchor="t">
              <a:spAutoFit/>
            </a:bodyPr>
            <a:lstStyle/>
            <a:p>
              <a:pPr marL="453390" lvl="1" indent="-226695">
                <a:lnSpc>
                  <a:spcPts val="3360"/>
                </a:lnSpc>
                <a:buFont typeface="Arial"/>
                <a:buChar char="•"/>
              </a:pPr>
              <a:r>
                <a:rPr lang="en-US" sz="2800" spc="126" dirty="0">
                  <a:solidFill>
                    <a:srgbClr val="262626"/>
                  </a:solidFill>
                  <a:latin typeface="阿里巴巴普惠体"/>
                  <a:ea typeface="阿里巴巴普惠体"/>
                  <a:cs typeface="阿里巴巴普惠体"/>
                  <a:sym typeface="阿里巴巴普惠体"/>
                </a:rPr>
                <a:t>“This suggests…”</a:t>
              </a:r>
            </a:p>
          </p:txBody>
        </p:sp>
      </p:grpSp>
      <p:grpSp>
        <p:nvGrpSpPr>
          <p:cNvPr id="38" name="Group 26">
            <a:extLst>
              <a:ext uri="{FF2B5EF4-FFF2-40B4-BE49-F238E27FC236}">
                <a16:creationId xmlns:a16="http://schemas.microsoft.com/office/drawing/2014/main" id="{37B947BC-621B-40FF-58A3-35B51C447B4A}"/>
              </a:ext>
            </a:extLst>
          </p:cNvPr>
          <p:cNvGrpSpPr/>
          <p:nvPr/>
        </p:nvGrpSpPr>
        <p:grpSpPr>
          <a:xfrm>
            <a:off x="269811" y="5376140"/>
            <a:ext cx="4131174" cy="840119"/>
            <a:chOff x="-1719672" y="48998"/>
            <a:chExt cx="5508232" cy="1120158"/>
          </a:xfrm>
        </p:grpSpPr>
        <p:sp>
          <p:nvSpPr>
            <p:cNvPr id="39" name="TextBox 27">
              <a:extLst>
                <a:ext uri="{FF2B5EF4-FFF2-40B4-BE49-F238E27FC236}">
                  <a16:creationId xmlns:a16="http://schemas.microsoft.com/office/drawing/2014/main" id="{8960F2DA-C024-3D4D-6A17-9DAEA18FDE42}"/>
                </a:ext>
              </a:extLst>
            </p:cNvPr>
            <p:cNvSpPr txBox="1"/>
            <p:nvPr/>
          </p:nvSpPr>
          <p:spPr>
            <a:xfrm>
              <a:off x="-1719672" y="48998"/>
              <a:ext cx="5508232" cy="869041"/>
            </a:xfrm>
            <a:prstGeom prst="rect">
              <a:avLst/>
            </a:prstGeom>
          </p:spPr>
          <p:txBody>
            <a:bodyPr wrap="square" lIns="0" tIns="0" rIns="0" bIns="0" rtlCol="0" anchor="t">
              <a:spAutoFit/>
            </a:bodyPr>
            <a:lstStyle/>
            <a:p>
              <a:pPr>
                <a:lnSpc>
                  <a:spcPts val="5040"/>
                </a:lnSpc>
              </a:pPr>
              <a:r>
                <a:rPr lang="en-US" altLang="zh-CN" sz="4800" dirty="0">
                  <a:solidFill>
                    <a:srgbClr val="FF0000"/>
                  </a:solidFill>
                </a:rPr>
                <a:t>Avoid</a:t>
              </a:r>
              <a:r>
                <a:rPr lang="en-US" altLang="zh-CN" sz="4800" dirty="0"/>
                <a:t> in Result:</a:t>
              </a:r>
              <a:endParaRPr lang="en-US" sz="4800" b="1" dirty="0">
                <a:solidFill>
                  <a:srgbClr val="000000"/>
                </a:solidFill>
                <a:latin typeface="阿里巴巴普惠体 Bold"/>
                <a:ea typeface="阿里巴巴普惠体 Bold"/>
                <a:cs typeface="阿里巴巴普惠体 Bold"/>
                <a:sym typeface="阿里巴巴普惠体 Bold"/>
              </a:endParaRPr>
            </a:p>
          </p:txBody>
        </p:sp>
        <p:sp>
          <p:nvSpPr>
            <p:cNvPr id="40" name="TextBox 28">
              <a:extLst>
                <a:ext uri="{FF2B5EF4-FFF2-40B4-BE49-F238E27FC236}">
                  <a16:creationId xmlns:a16="http://schemas.microsoft.com/office/drawing/2014/main" id="{F97B536F-DB13-B313-6124-E28DF927EA8A}"/>
                </a:ext>
              </a:extLst>
            </p:cNvPr>
            <p:cNvSpPr txBox="1"/>
            <p:nvPr/>
          </p:nvSpPr>
          <p:spPr>
            <a:xfrm>
              <a:off x="0" y="605155"/>
              <a:ext cx="3463251" cy="564001"/>
            </a:xfrm>
            <a:prstGeom prst="rect">
              <a:avLst/>
            </a:prstGeom>
          </p:spPr>
          <p:txBody>
            <a:bodyPr lIns="0" tIns="0" rIns="0" bIns="0" rtlCol="0" anchor="t">
              <a:spAutoFit/>
            </a:bodyPr>
            <a:lstStyle/>
            <a:p>
              <a:pPr algn="l">
                <a:lnSpc>
                  <a:spcPts val="3919"/>
                </a:lnSpc>
              </a:pPr>
              <a:endParaRPr lang="en-US" sz="2799" dirty="0">
                <a:solidFill>
                  <a:srgbClr val="3C9FFF"/>
                </a:solidFill>
                <a:latin typeface="Absolutely Sharp "/>
                <a:ea typeface="Absolutely Sharp "/>
                <a:cs typeface="Absolutely Sharp "/>
                <a:sym typeface="Absolutely Sharp "/>
              </a:endParaRPr>
            </a:p>
          </p:txBody>
        </p:sp>
      </p:grpSp>
      <p:sp>
        <p:nvSpPr>
          <p:cNvPr id="47" name="文本框 46">
            <a:extLst>
              <a:ext uri="{FF2B5EF4-FFF2-40B4-BE49-F238E27FC236}">
                <a16:creationId xmlns:a16="http://schemas.microsoft.com/office/drawing/2014/main" id="{B859693E-BBC9-03D2-4418-DFE2FBE91C75}"/>
              </a:ext>
            </a:extLst>
          </p:cNvPr>
          <p:cNvSpPr txBox="1"/>
          <p:nvPr/>
        </p:nvSpPr>
        <p:spPr>
          <a:xfrm>
            <a:off x="4345772" y="6950501"/>
            <a:ext cx="9215716" cy="523220"/>
          </a:xfrm>
          <a:prstGeom prst="rect">
            <a:avLst/>
          </a:prstGeom>
          <a:noFill/>
        </p:spPr>
        <p:txBody>
          <a:bodyPr wrap="square">
            <a:spAutoFit/>
          </a:bodyPr>
          <a:lstStyle/>
          <a:p>
            <a:r>
              <a:rPr lang="en-US" altLang="zh-CN" sz="2800" i="1" dirty="0"/>
              <a:t>➡️ These belong to Discussion or Conclusion.</a:t>
            </a:r>
            <a:endParaRPr lang="zh-CN" altLang="en-US" sz="2800" i="1" dirty="0"/>
          </a:p>
        </p:txBody>
      </p:sp>
      <p:pic>
        <p:nvPicPr>
          <p:cNvPr id="48" name="Picture 22">
            <a:extLst>
              <a:ext uri="{FF2B5EF4-FFF2-40B4-BE49-F238E27FC236}">
                <a16:creationId xmlns:a16="http://schemas.microsoft.com/office/drawing/2014/main" id="{F52D3EF8-D75F-07CD-AAD2-43C659A8C30C}"/>
              </a:ext>
            </a:extLst>
          </p:cNvPr>
          <p:cNvPicPr>
            <a:picLocks noChangeAspect="1"/>
          </p:cNvPicPr>
          <p:nvPr/>
        </p:nvPicPr>
        <p:blipFill>
          <a:blip r:embed="rId4"/>
          <a:stretch>
            <a:fillRect/>
          </a:stretch>
        </p:blipFill>
        <p:spPr>
          <a:xfrm>
            <a:off x="14906595" y="2528526"/>
            <a:ext cx="2543823" cy="16260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70258" y="3021693"/>
            <a:ext cx="7763875" cy="77638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9FFF"/>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9645881"/>
            <a:ext cx="18288000" cy="641119"/>
            <a:chOff x="0" y="0"/>
            <a:chExt cx="24384000" cy="854826"/>
          </a:xfrm>
        </p:grpSpPr>
        <p:grpSp>
          <p:nvGrpSpPr>
            <p:cNvPr id="6" name="Group 6"/>
            <p:cNvGrpSpPr/>
            <p:nvPr/>
          </p:nvGrpSpPr>
          <p:grpSpPr>
            <a:xfrm>
              <a:off x="0" y="38100"/>
              <a:ext cx="24384000" cy="816726"/>
              <a:chOff x="0" y="0"/>
              <a:chExt cx="4816593" cy="161329"/>
            </a:xfrm>
          </p:grpSpPr>
          <p:sp>
            <p:nvSpPr>
              <p:cNvPr id="7" name="Freeform 7"/>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8" name="TextBox 8"/>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9" name="AutoShape 9"/>
            <p:cNvSpPr/>
            <p:nvPr/>
          </p:nvSpPr>
          <p:spPr>
            <a:xfrm>
              <a:off x="0" y="38100"/>
              <a:ext cx="24384000" cy="0"/>
            </a:xfrm>
            <a:prstGeom prst="line">
              <a:avLst/>
            </a:prstGeom>
            <a:ln w="76200" cap="flat">
              <a:solidFill>
                <a:srgbClr val="000000"/>
              </a:solidFill>
              <a:prstDash val="solid"/>
              <a:headEnd type="none" w="sm" len="sm"/>
              <a:tailEnd type="none" w="sm" len="sm"/>
            </a:ln>
          </p:spPr>
        </p:sp>
      </p:grpSp>
      <p:grpSp>
        <p:nvGrpSpPr>
          <p:cNvPr id="10" name="Group 10"/>
          <p:cNvGrpSpPr/>
          <p:nvPr/>
        </p:nvGrpSpPr>
        <p:grpSpPr>
          <a:xfrm>
            <a:off x="8785860" y="2792187"/>
            <a:ext cx="3333046" cy="2351313"/>
            <a:chOff x="0" y="0"/>
            <a:chExt cx="4444062" cy="3135083"/>
          </a:xfrm>
        </p:grpSpPr>
        <p:sp>
          <p:nvSpPr>
            <p:cNvPr id="11" name="Freeform 11"/>
            <p:cNvSpPr/>
            <p:nvPr/>
          </p:nvSpPr>
          <p:spPr>
            <a:xfrm>
              <a:off x="0" y="0"/>
              <a:ext cx="4444062" cy="3135083"/>
            </a:xfrm>
            <a:custGeom>
              <a:avLst/>
              <a:gdLst/>
              <a:ahLst/>
              <a:cxnLst/>
              <a:rect l="l" t="t" r="r" b="b"/>
              <a:pathLst>
                <a:path w="4444062" h="3135083">
                  <a:moveTo>
                    <a:pt x="0" y="0"/>
                  </a:moveTo>
                  <a:lnTo>
                    <a:pt x="4444062" y="0"/>
                  </a:lnTo>
                  <a:lnTo>
                    <a:pt x="4444062" y="3135083"/>
                  </a:lnTo>
                  <a:lnTo>
                    <a:pt x="0" y="31350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47029" y="1020172"/>
              <a:ext cx="3702208" cy="924560"/>
            </a:xfrm>
            <a:prstGeom prst="rect">
              <a:avLst/>
            </a:prstGeom>
          </p:spPr>
          <p:txBody>
            <a:bodyPr lIns="0" tIns="0" rIns="0" bIns="0" rtlCol="0" anchor="t">
              <a:spAutoFit/>
            </a:bodyPr>
            <a:lstStyle/>
            <a:p>
              <a:pPr algn="ctr">
                <a:lnSpc>
                  <a:spcPts val="5880"/>
                </a:lnSpc>
              </a:pPr>
              <a:r>
                <a:rPr lang="en-US" sz="4200">
                  <a:solidFill>
                    <a:srgbClr val="FFDC28"/>
                  </a:solidFill>
                  <a:latin typeface="字由点字奇妙体"/>
                  <a:ea typeface="字由点字奇妙体"/>
                  <a:cs typeface="字由点字奇妙体"/>
                  <a:sym typeface="字由点字奇妙体"/>
                </a:rPr>
                <a:t>THREE</a:t>
              </a:r>
            </a:p>
          </p:txBody>
        </p:sp>
      </p:grpSp>
      <p:sp>
        <p:nvSpPr>
          <p:cNvPr id="13" name="Freeform 13"/>
          <p:cNvSpPr/>
          <p:nvPr/>
        </p:nvSpPr>
        <p:spPr>
          <a:xfrm>
            <a:off x="10508155" y="608019"/>
            <a:ext cx="343364" cy="434139"/>
          </a:xfrm>
          <a:custGeom>
            <a:avLst/>
            <a:gdLst/>
            <a:ahLst/>
            <a:cxnLst/>
            <a:rect l="l" t="t" r="r" b="b"/>
            <a:pathLst>
              <a:path w="343364" h="434139">
                <a:moveTo>
                  <a:pt x="0" y="0"/>
                </a:moveTo>
                <a:lnTo>
                  <a:pt x="343364" y="0"/>
                </a:lnTo>
                <a:lnTo>
                  <a:pt x="343364" y="434139"/>
                </a:lnTo>
                <a:lnTo>
                  <a:pt x="0" y="434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4557930" y="593833"/>
            <a:ext cx="1779817" cy="462509"/>
            <a:chOff x="0" y="0"/>
            <a:chExt cx="468758" cy="121813"/>
          </a:xfrm>
        </p:grpSpPr>
        <p:sp>
          <p:nvSpPr>
            <p:cNvPr id="15" name="Freeform 15"/>
            <p:cNvSpPr/>
            <p:nvPr/>
          </p:nvSpPr>
          <p:spPr>
            <a:xfrm>
              <a:off x="0" y="0"/>
              <a:ext cx="468758" cy="121813"/>
            </a:xfrm>
            <a:custGeom>
              <a:avLst/>
              <a:gdLst/>
              <a:ahLst/>
              <a:cxnLst/>
              <a:rect l="l" t="t" r="r" b="b"/>
              <a:pathLst>
                <a:path w="468758" h="121813">
                  <a:moveTo>
                    <a:pt x="30449" y="0"/>
                  </a:moveTo>
                  <a:lnTo>
                    <a:pt x="438310" y="0"/>
                  </a:lnTo>
                  <a:cubicBezTo>
                    <a:pt x="455126" y="0"/>
                    <a:pt x="468758" y="13632"/>
                    <a:pt x="468758" y="30449"/>
                  </a:cubicBezTo>
                  <a:lnTo>
                    <a:pt x="468758" y="91364"/>
                  </a:lnTo>
                  <a:cubicBezTo>
                    <a:pt x="468758" y="99440"/>
                    <a:pt x="465550" y="107185"/>
                    <a:pt x="459840" y="112895"/>
                  </a:cubicBezTo>
                  <a:cubicBezTo>
                    <a:pt x="454130" y="118605"/>
                    <a:pt x="446385" y="121813"/>
                    <a:pt x="438310" y="121813"/>
                  </a:cubicBezTo>
                  <a:lnTo>
                    <a:pt x="30449" y="121813"/>
                  </a:lnTo>
                  <a:cubicBezTo>
                    <a:pt x="22373" y="121813"/>
                    <a:pt x="14629" y="118605"/>
                    <a:pt x="8918" y="112895"/>
                  </a:cubicBezTo>
                  <a:cubicBezTo>
                    <a:pt x="3208" y="107185"/>
                    <a:pt x="0" y="99440"/>
                    <a:pt x="0" y="91364"/>
                  </a:cubicBezTo>
                  <a:lnTo>
                    <a:pt x="0" y="30449"/>
                  </a:lnTo>
                  <a:cubicBezTo>
                    <a:pt x="0" y="22373"/>
                    <a:pt x="3208" y="14629"/>
                    <a:pt x="8918" y="8918"/>
                  </a:cubicBezTo>
                  <a:cubicBezTo>
                    <a:pt x="14629" y="3208"/>
                    <a:pt x="22373" y="0"/>
                    <a:pt x="30449" y="0"/>
                  </a:cubicBezTo>
                  <a:close/>
                </a:path>
              </a:pathLst>
            </a:custGeom>
            <a:solidFill>
              <a:srgbClr val="FFDE59"/>
            </a:solidFill>
          </p:spPr>
        </p:sp>
        <p:sp>
          <p:nvSpPr>
            <p:cNvPr id="16" name="TextBox 16"/>
            <p:cNvSpPr txBox="1"/>
            <p:nvPr/>
          </p:nvSpPr>
          <p:spPr>
            <a:xfrm>
              <a:off x="0" y="-47625"/>
              <a:ext cx="468758" cy="169438"/>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0342765" y="3758108"/>
            <a:ext cx="6418862" cy="6418862"/>
          </a:xfrm>
          <a:custGeom>
            <a:avLst/>
            <a:gdLst/>
            <a:ahLst/>
            <a:cxnLst/>
            <a:rect l="l" t="t" r="r" b="b"/>
            <a:pathLst>
              <a:path w="6418862" h="6418862">
                <a:moveTo>
                  <a:pt x="0" y="0"/>
                </a:moveTo>
                <a:lnTo>
                  <a:pt x="6418862" y="0"/>
                </a:lnTo>
                <a:lnTo>
                  <a:pt x="6418862" y="6418862"/>
                </a:lnTo>
                <a:lnTo>
                  <a:pt x="0" y="6418862"/>
                </a:lnTo>
                <a:lnTo>
                  <a:pt x="0" y="0"/>
                </a:lnTo>
                <a:close/>
              </a:path>
            </a:pathLst>
          </a:custGeom>
          <a:blipFill>
            <a:blip r:embed="rId7"/>
            <a:stretch>
              <a:fillRect/>
            </a:stretch>
          </a:blipFill>
        </p:spPr>
      </p:sp>
      <p:sp>
        <p:nvSpPr>
          <p:cNvPr id="20" name="TextBox 20"/>
          <p:cNvSpPr txBox="1"/>
          <p:nvPr/>
        </p:nvSpPr>
        <p:spPr>
          <a:xfrm>
            <a:off x="957734" y="3510458"/>
            <a:ext cx="8789769" cy="2251514"/>
          </a:xfrm>
          <a:prstGeom prst="rect">
            <a:avLst/>
          </a:prstGeom>
        </p:spPr>
        <p:txBody>
          <a:bodyPr lIns="0" tIns="0" rIns="0" bIns="0" rtlCol="0" anchor="t">
            <a:spAutoFit/>
          </a:bodyPr>
          <a:lstStyle/>
          <a:p>
            <a:pPr algn="l">
              <a:lnSpc>
                <a:spcPts val="19189"/>
              </a:lnSpc>
            </a:pPr>
            <a:r>
              <a:rPr lang="en-US" sz="11400" spc="-1370" dirty="0">
                <a:solidFill>
                  <a:srgbClr val="0E0C10"/>
                </a:solidFill>
                <a:latin typeface="字由点字奇妙体"/>
                <a:ea typeface="字由点字奇妙体"/>
                <a:cs typeface="字由点字奇妙体"/>
                <a:sym typeface="字由点字奇妙体"/>
              </a:rPr>
              <a:t>Writing Style</a:t>
            </a:r>
          </a:p>
        </p:txBody>
      </p:sp>
      <p:sp>
        <p:nvSpPr>
          <p:cNvPr id="21" name="TextBox 21"/>
          <p:cNvSpPr txBox="1"/>
          <p:nvPr/>
        </p:nvSpPr>
        <p:spPr>
          <a:xfrm>
            <a:off x="1085850" y="1199288"/>
            <a:ext cx="3965017" cy="2911476"/>
          </a:xfrm>
          <a:prstGeom prst="rect">
            <a:avLst/>
          </a:prstGeom>
        </p:spPr>
        <p:txBody>
          <a:bodyPr lIns="0" tIns="0" rIns="0" bIns="0" rtlCol="0" anchor="t">
            <a:spAutoFit/>
          </a:bodyPr>
          <a:lstStyle/>
          <a:p>
            <a:pPr algn="l">
              <a:lnSpc>
                <a:spcPts val="23799"/>
              </a:lnSpc>
            </a:pPr>
            <a:r>
              <a:rPr lang="en-US" sz="16999" dirty="0">
                <a:solidFill>
                  <a:srgbClr val="0E0C10"/>
                </a:solidFill>
                <a:latin typeface="字由点字奇妙体"/>
                <a:ea typeface="字由点字奇妙体"/>
                <a:cs typeface="字由点字奇妙体"/>
                <a:sym typeface="字由点字奇妙体"/>
              </a:rPr>
              <a:t>03</a:t>
            </a:r>
          </a:p>
        </p:txBody>
      </p:sp>
      <p:sp>
        <p:nvSpPr>
          <p:cNvPr id="22" name="TextBox 22"/>
          <p:cNvSpPr txBox="1"/>
          <p:nvPr/>
        </p:nvSpPr>
        <p:spPr>
          <a:xfrm>
            <a:off x="10975344"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Cover</a:t>
            </a:r>
          </a:p>
        </p:txBody>
      </p:sp>
      <p:sp>
        <p:nvSpPr>
          <p:cNvPr id="23" name="TextBox 23"/>
          <p:cNvSpPr txBox="1"/>
          <p:nvPr/>
        </p:nvSpPr>
        <p:spPr>
          <a:xfrm>
            <a:off x="12662287"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Contents</a:t>
            </a:r>
          </a:p>
        </p:txBody>
      </p:sp>
      <p:sp>
        <p:nvSpPr>
          <p:cNvPr id="24" name="TextBox 24"/>
          <p:cNvSpPr txBox="1"/>
          <p:nvPr/>
        </p:nvSpPr>
        <p:spPr>
          <a:xfrm>
            <a:off x="1455793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Report</a:t>
            </a:r>
          </a:p>
        </p:txBody>
      </p:sp>
      <p:sp>
        <p:nvSpPr>
          <p:cNvPr id="25" name="TextBox 25"/>
          <p:cNvSpPr txBox="1"/>
          <p:nvPr/>
        </p:nvSpPr>
        <p:spPr>
          <a:xfrm>
            <a:off x="16307400" y="598393"/>
            <a:ext cx="1779817" cy="405765"/>
          </a:xfrm>
          <a:prstGeom prst="rect">
            <a:avLst/>
          </a:prstGeom>
        </p:spPr>
        <p:txBody>
          <a:bodyPr lIns="0" tIns="0" rIns="0" bIns="0" rtlCol="0" anchor="t">
            <a:spAutoFit/>
          </a:bodyPr>
          <a:lstStyle/>
          <a:p>
            <a:pPr algn="ctr">
              <a:lnSpc>
                <a:spcPts val="3359"/>
              </a:lnSpc>
            </a:pPr>
            <a:r>
              <a:rPr lang="en-US" sz="2400">
                <a:solidFill>
                  <a:srgbClr val="0E0C10"/>
                </a:solidFill>
                <a:latin typeface="Arial Nova Light"/>
                <a:ea typeface="Arial Nova Light"/>
                <a:cs typeface="Arial Nova Light"/>
                <a:sym typeface="Arial Nova Light"/>
              </a:rPr>
              <a:t>Ending</a:t>
            </a:r>
          </a:p>
        </p:txBody>
      </p:sp>
      <p:sp>
        <p:nvSpPr>
          <p:cNvPr id="26" name="Freeform 26"/>
          <p:cNvSpPr/>
          <p:nvPr/>
        </p:nvSpPr>
        <p:spPr>
          <a:xfrm>
            <a:off x="238125" y="133350"/>
            <a:ext cx="3700229" cy="801635"/>
          </a:xfrm>
          <a:custGeom>
            <a:avLst/>
            <a:gdLst/>
            <a:ahLst/>
            <a:cxnLst/>
            <a:rect l="l" t="t" r="r" b="b"/>
            <a:pathLst>
              <a:path w="3700229" h="801635">
                <a:moveTo>
                  <a:pt x="0" y="0"/>
                </a:moveTo>
                <a:lnTo>
                  <a:pt x="3700229" y="0"/>
                </a:lnTo>
                <a:lnTo>
                  <a:pt x="3700229" y="801635"/>
                </a:lnTo>
                <a:lnTo>
                  <a:pt x="0" y="801635"/>
                </a:lnTo>
                <a:lnTo>
                  <a:pt x="0" y="0"/>
                </a:lnTo>
                <a:close/>
              </a:path>
            </a:pathLst>
          </a:custGeom>
          <a:blipFill>
            <a:blip r:embed="rId8"/>
            <a:stretch>
              <a:fillRect l="-53184" t="-281341" b="-31413"/>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645881"/>
            <a:ext cx="18288000" cy="641119"/>
            <a:chOff x="0" y="0"/>
            <a:chExt cx="24384000" cy="854826"/>
          </a:xfrm>
        </p:grpSpPr>
        <p:grpSp>
          <p:nvGrpSpPr>
            <p:cNvPr id="3" name="Group 3"/>
            <p:cNvGrpSpPr/>
            <p:nvPr/>
          </p:nvGrpSpPr>
          <p:grpSpPr>
            <a:xfrm>
              <a:off x="0" y="38100"/>
              <a:ext cx="24384000" cy="816726"/>
              <a:chOff x="0" y="0"/>
              <a:chExt cx="4816593" cy="161329"/>
            </a:xfrm>
          </p:grpSpPr>
          <p:sp>
            <p:nvSpPr>
              <p:cNvPr id="4" name="Freeform 4"/>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5" name="TextBox 5"/>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0" y="38100"/>
              <a:ext cx="24384000" cy="0"/>
            </a:xfrm>
            <a:prstGeom prst="line">
              <a:avLst/>
            </a:prstGeom>
            <a:ln w="76200" cap="flat">
              <a:solidFill>
                <a:srgbClr val="000000"/>
              </a:solidFill>
              <a:prstDash val="solid"/>
              <a:headEnd type="none" w="sm" len="sm"/>
              <a:tailEnd type="none" w="sm" len="sm"/>
            </a:ln>
          </p:spPr>
        </p:sp>
      </p:grpSp>
      <p:grpSp>
        <p:nvGrpSpPr>
          <p:cNvPr id="7" name="Group 7"/>
          <p:cNvGrpSpPr/>
          <p:nvPr/>
        </p:nvGrpSpPr>
        <p:grpSpPr>
          <a:xfrm>
            <a:off x="0" y="0"/>
            <a:ext cx="18288000" cy="2173787"/>
            <a:chOff x="0" y="0"/>
            <a:chExt cx="24384000" cy="2898383"/>
          </a:xfrm>
        </p:grpSpPr>
        <p:grpSp>
          <p:nvGrpSpPr>
            <p:cNvPr id="8" name="Group 8"/>
            <p:cNvGrpSpPr/>
            <p:nvPr/>
          </p:nvGrpSpPr>
          <p:grpSpPr>
            <a:xfrm>
              <a:off x="0" y="0"/>
              <a:ext cx="24384000" cy="2860283"/>
              <a:chOff x="0" y="0"/>
              <a:chExt cx="4816593" cy="564994"/>
            </a:xfrm>
          </p:grpSpPr>
          <p:sp>
            <p:nvSpPr>
              <p:cNvPr id="9" name="Freeform 9"/>
              <p:cNvSpPr/>
              <p:nvPr/>
            </p:nvSpPr>
            <p:spPr>
              <a:xfrm>
                <a:off x="0" y="0"/>
                <a:ext cx="4816592" cy="564994"/>
              </a:xfrm>
              <a:custGeom>
                <a:avLst/>
                <a:gdLst/>
                <a:ahLst/>
                <a:cxnLst/>
                <a:rect l="l" t="t" r="r" b="b"/>
                <a:pathLst>
                  <a:path w="4816592" h="564994">
                    <a:moveTo>
                      <a:pt x="0" y="0"/>
                    </a:moveTo>
                    <a:lnTo>
                      <a:pt x="4816592" y="0"/>
                    </a:lnTo>
                    <a:lnTo>
                      <a:pt x="4816592" y="564994"/>
                    </a:lnTo>
                    <a:lnTo>
                      <a:pt x="0" y="564994"/>
                    </a:lnTo>
                    <a:close/>
                  </a:path>
                </a:pathLst>
              </a:custGeom>
              <a:solidFill>
                <a:srgbClr val="FFDC28"/>
              </a:solidFill>
              <a:ln cap="sq">
                <a:noFill/>
                <a:prstDash val="solid"/>
                <a:miter/>
              </a:ln>
            </p:spPr>
          </p:sp>
          <p:sp>
            <p:nvSpPr>
              <p:cNvPr id="10" name="TextBox 10"/>
              <p:cNvSpPr txBox="1"/>
              <p:nvPr/>
            </p:nvSpPr>
            <p:spPr>
              <a:xfrm>
                <a:off x="0" y="-47625"/>
                <a:ext cx="4816593" cy="612619"/>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0" y="2860283"/>
              <a:ext cx="24384000" cy="0"/>
            </a:xfrm>
            <a:prstGeom prst="line">
              <a:avLst/>
            </a:prstGeom>
            <a:ln w="76200" cap="flat">
              <a:solidFill>
                <a:srgbClr val="000000"/>
              </a:solidFill>
              <a:prstDash val="solid"/>
              <a:headEnd type="none" w="sm" len="sm"/>
              <a:tailEnd type="none" w="sm" len="sm"/>
            </a:ln>
          </p:spPr>
        </p:sp>
      </p:grpSp>
      <p:sp>
        <p:nvSpPr>
          <p:cNvPr id="36" name="TextBox 36"/>
          <p:cNvSpPr txBox="1"/>
          <p:nvPr/>
        </p:nvSpPr>
        <p:spPr>
          <a:xfrm>
            <a:off x="2365447" y="635258"/>
            <a:ext cx="6102391" cy="1226820"/>
          </a:xfrm>
          <a:prstGeom prst="rect">
            <a:avLst/>
          </a:prstGeom>
        </p:spPr>
        <p:txBody>
          <a:bodyPr lIns="0" tIns="0" rIns="0" bIns="0" rtlCol="0" anchor="t">
            <a:spAutoFit/>
          </a:bodyPr>
          <a:lstStyle/>
          <a:p>
            <a:pPr algn="l">
              <a:lnSpc>
                <a:spcPts val="10080"/>
              </a:lnSpc>
            </a:pPr>
            <a:r>
              <a:rPr lang="en-US" sz="7200" spc="-504" dirty="0">
                <a:solidFill>
                  <a:srgbClr val="0E0C10"/>
                </a:solidFill>
                <a:latin typeface="字由点字奇妙体"/>
                <a:ea typeface="字由点字奇妙体"/>
                <a:cs typeface="字由点字奇妙体"/>
                <a:sym typeface="字由点字奇妙体"/>
              </a:rPr>
              <a:t>Writing Style</a:t>
            </a:r>
          </a:p>
        </p:txBody>
      </p:sp>
      <p:sp>
        <p:nvSpPr>
          <p:cNvPr id="37" name="Freeform 37"/>
          <p:cNvSpPr/>
          <p:nvPr/>
        </p:nvSpPr>
        <p:spPr>
          <a:xfrm>
            <a:off x="222221" y="0"/>
            <a:ext cx="2630685" cy="2630685"/>
          </a:xfrm>
          <a:custGeom>
            <a:avLst/>
            <a:gdLst/>
            <a:ahLst/>
            <a:cxnLst/>
            <a:rect l="l" t="t" r="r" b="b"/>
            <a:pathLst>
              <a:path w="2630685" h="2630685">
                <a:moveTo>
                  <a:pt x="0" y="0"/>
                </a:moveTo>
                <a:lnTo>
                  <a:pt x="2630686" y="0"/>
                </a:lnTo>
                <a:lnTo>
                  <a:pt x="2630686" y="2630685"/>
                </a:lnTo>
                <a:lnTo>
                  <a:pt x="0" y="2630685"/>
                </a:lnTo>
                <a:lnTo>
                  <a:pt x="0" y="0"/>
                </a:lnTo>
                <a:close/>
              </a:path>
            </a:pathLst>
          </a:custGeom>
          <a:blipFill>
            <a:blip r:embed="rId3"/>
            <a:stretch>
              <a:fillRect/>
            </a:stretch>
          </a:blipFill>
        </p:spPr>
      </p:sp>
      <p:pic>
        <p:nvPicPr>
          <p:cNvPr id="47" name="图片 46">
            <a:extLst>
              <a:ext uri="{FF2B5EF4-FFF2-40B4-BE49-F238E27FC236}">
                <a16:creationId xmlns:a16="http://schemas.microsoft.com/office/drawing/2014/main" id="{552ACAD6-9CBF-9A85-9DF7-531A641D5BE9}"/>
              </a:ext>
            </a:extLst>
          </p:cNvPr>
          <p:cNvPicPr>
            <a:picLocks noChangeAspect="1"/>
          </p:cNvPicPr>
          <p:nvPr/>
        </p:nvPicPr>
        <p:blipFill>
          <a:blip r:embed="rId4"/>
          <a:stretch>
            <a:fillRect/>
          </a:stretch>
        </p:blipFill>
        <p:spPr>
          <a:xfrm>
            <a:off x="682319" y="2913819"/>
            <a:ext cx="16923362" cy="5811205"/>
          </a:xfrm>
          <a:prstGeom prst="rect">
            <a:avLst/>
          </a:prstGeom>
        </p:spPr>
      </p:pic>
      <p:sp>
        <p:nvSpPr>
          <p:cNvPr id="53" name="Freeform 4">
            <a:extLst>
              <a:ext uri="{FF2B5EF4-FFF2-40B4-BE49-F238E27FC236}">
                <a16:creationId xmlns:a16="http://schemas.microsoft.com/office/drawing/2014/main" id="{A708D0D0-CC44-CC4F-3C43-231CDD733383}"/>
              </a:ext>
            </a:extLst>
          </p:cNvPr>
          <p:cNvSpPr/>
          <p:nvPr/>
        </p:nvSpPr>
        <p:spPr>
          <a:xfrm>
            <a:off x="6705600" y="7588010"/>
            <a:ext cx="2590800" cy="758010"/>
          </a:xfrm>
          <a:custGeom>
            <a:avLst/>
            <a:gdLst/>
            <a:ahLst/>
            <a:cxnLst/>
            <a:rect l="l" t="t" r="r" b="b"/>
            <a:pathLst>
              <a:path w="4816592" h="161329">
                <a:moveTo>
                  <a:pt x="0" y="0"/>
                </a:moveTo>
                <a:lnTo>
                  <a:pt x="4816592" y="0"/>
                </a:lnTo>
                <a:lnTo>
                  <a:pt x="4816592" y="161329"/>
                </a:lnTo>
                <a:lnTo>
                  <a:pt x="0" y="161329"/>
                </a:lnTo>
                <a:close/>
              </a:path>
            </a:pathLst>
          </a:custGeom>
          <a:solidFill>
            <a:srgbClr val="FFDC28">
              <a:alpha val="41000"/>
            </a:srgbClr>
          </a:solidFill>
          <a:ln cap="sq">
            <a:noFill/>
            <a:prstDash val="solid"/>
            <a:miter/>
          </a:ln>
        </p:spPr>
      </p:sp>
      <p:sp>
        <p:nvSpPr>
          <p:cNvPr id="54" name="Freeform 4">
            <a:extLst>
              <a:ext uri="{FF2B5EF4-FFF2-40B4-BE49-F238E27FC236}">
                <a16:creationId xmlns:a16="http://schemas.microsoft.com/office/drawing/2014/main" id="{4CFFA848-BB0C-AC9B-A2E1-DBEDC568F77F}"/>
              </a:ext>
            </a:extLst>
          </p:cNvPr>
          <p:cNvSpPr/>
          <p:nvPr/>
        </p:nvSpPr>
        <p:spPr>
          <a:xfrm>
            <a:off x="12039600" y="7588010"/>
            <a:ext cx="2590800" cy="758010"/>
          </a:xfrm>
          <a:custGeom>
            <a:avLst/>
            <a:gdLst/>
            <a:ahLst/>
            <a:cxnLst/>
            <a:rect l="l" t="t" r="r" b="b"/>
            <a:pathLst>
              <a:path w="4816592" h="161329">
                <a:moveTo>
                  <a:pt x="0" y="0"/>
                </a:moveTo>
                <a:lnTo>
                  <a:pt x="4816592" y="0"/>
                </a:lnTo>
                <a:lnTo>
                  <a:pt x="4816592" y="161329"/>
                </a:lnTo>
                <a:lnTo>
                  <a:pt x="0" y="161329"/>
                </a:lnTo>
                <a:close/>
              </a:path>
            </a:pathLst>
          </a:custGeom>
          <a:solidFill>
            <a:srgbClr val="FFDC28">
              <a:alpha val="41000"/>
            </a:srgbClr>
          </a:solidFill>
          <a:ln cap="sq">
            <a:noFill/>
            <a:prstDash val="solid"/>
            <a:miter/>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93D7E-802E-026E-41CE-5561E2948CF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5B750ED-8978-E9AD-FBAC-18C7EE1DCB38}"/>
              </a:ext>
            </a:extLst>
          </p:cNvPr>
          <p:cNvGrpSpPr/>
          <p:nvPr/>
        </p:nvGrpSpPr>
        <p:grpSpPr>
          <a:xfrm>
            <a:off x="0" y="9645881"/>
            <a:ext cx="18288000" cy="641119"/>
            <a:chOff x="0" y="0"/>
            <a:chExt cx="24384000" cy="854826"/>
          </a:xfrm>
        </p:grpSpPr>
        <p:grpSp>
          <p:nvGrpSpPr>
            <p:cNvPr id="3" name="Group 3">
              <a:extLst>
                <a:ext uri="{FF2B5EF4-FFF2-40B4-BE49-F238E27FC236}">
                  <a16:creationId xmlns:a16="http://schemas.microsoft.com/office/drawing/2014/main" id="{652604EE-A543-FFCB-9EB8-4607E860D6DD}"/>
                </a:ext>
              </a:extLst>
            </p:cNvPr>
            <p:cNvGrpSpPr/>
            <p:nvPr/>
          </p:nvGrpSpPr>
          <p:grpSpPr>
            <a:xfrm>
              <a:off x="0" y="38100"/>
              <a:ext cx="24384000" cy="816726"/>
              <a:chOff x="0" y="0"/>
              <a:chExt cx="4816593" cy="161329"/>
            </a:xfrm>
          </p:grpSpPr>
          <p:sp>
            <p:nvSpPr>
              <p:cNvPr id="4" name="Freeform 4">
                <a:extLst>
                  <a:ext uri="{FF2B5EF4-FFF2-40B4-BE49-F238E27FC236}">
                    <a16:creationId xmlns:a16="http://schemas.microsoft.com/office/drawing/2014/main" id="{0BCBEA91-89F6-C603-0268-75A8EB4C2788}"/>
                  </a:ext>
                </a:extLst>
              </p:cNvPr>
              <p:cNvSpPr/>
              <p:nvPr/>
            </p:nvSpPr>
            <p:spPr>
              <a:xfrm>
                <a:off x="0" y="0"/>
                <a:ext cx="4816592" cy="161329"/>
              </a:xfrm>
              <a:custGeom>
                <a:avLst/>
                <a:gdLst/>
                <a:ahLst/>
                <a:cxnLst/>
                <a:rect l="l" t="t" r="r" b="b"/>
                <a:pathLst>
                  <a:path w="4816592" h="161329">
                    <a:moveTo>
                      <a:pt x="0" y="0"/>
                    </a:moveTo>
                    <a:lnTo>
                      <a:pt x="4816592" y="0"/>
                    </a:lnTo>
                    <a:lnTo>
                      <a:pt x="4816592" y="161329"/>
                    </a:lnTo>
                    <a:lnTo>
                      <a:pt x="0" y="161329"/>
                    </a:lnTo>
                    <a:close/>
                  </a:path>
                </a:pathLst>
              </a:custGeom>
              <a:solidFill>
                <a:srgbClr val="FFDC28"/>
              </a:solidFill>
              <a:ln cap="sq">
                <a:noFill/>
                <a:prstDash val="solid"/>
                <a:miter/>
              </a:ln>
            </p:spPr>
          </p:sp>
          <p:sp>
            <p:nvSpPr>
              <p:cNvPr id="5" name="TextBox 5">
                <a:extLst>
                  <a:ext uri="{FF2B5EF4-FFF2-40B4-BE49-F238E27FC236}">
                    <a16:creationId xmlns:a16="http://schemas.microsoft.com/office/drawing/2014/main" id="{7438E4EE-ABA5-B57A-B470-91B5C7C236AB}"/>
                  </a:ext>
                </a:extLst>
              </p:cNvPr>
              <p:cNvSpPr txBox="1"/>
              <p:nvPr/>
            </p:nvSpPr>
            <p:spPr>
              <a:xfrm>
                <a:off x="0" y="-47625"/>
                <a:ext cx="4816593" cy="208954"/>
              </a:xfrm>
              <a:prstGeom prst="rect">
                <a:avLst/>
              </a:prstGeom>
            </p:spPr>
            <p:txBody>
              <a:bodyPr lIns="50800" tIns="50800" rIns="50800" bIns="50800" rtlCol="0" anchor="ctr"/>
              <a:lstStyle/>
              <a:p>
                <a:pPr algn="ctr">
                  <a:lnSpc>
                    <a:spcPts val="3359"/>
                  </a:lnSpc>
                </a:pPr>
                <a:endParaRPr/>
              </a:p>
            </p:txBody>
          </p:sp>
        </p:grpSp>
        <p:sp>
          <p:nvSpPr>
            <p:cNvPr id="6" name="AutoShape 6">
              <a:extLst>
                <a:ext uri="{FF2B5EF4-FFF2-40B4-BE49-F238E27FC236}">
                  <a16:creationId xmlns:a16="http://schemas.microsoft.com/office/drawing/2014/main" id="{4566C961-80BB-1818-9E67-44721D01A739}"/>
                </a:ext>
              </a:extLst>
            </p:cNvPr>
            <p:cNvSpPr/>
            <p:nvPr/>
          </p:nvSpPr>
          <p:spPr>
            <a:xfrm>
              <a:off x="0" y="38100"/>
              <a:ext cx="24384000" cy="0"/>
            </a:xfrm>
            <a:prstGeom prst="line">
              <a:avLst/>
            </a:prstGeom>
            <a:ln w="76200" cap="flat">
              <a:solidFill>
                <a:srgbClr val="000000"/>
              </a:solidFill>
              <a:prstDash val="solid"/>
              <a:headEnd type="none" w="sm" len="sm"/>
              <a:tailEnd type="none" w="sm" len="sm"/>
            </a:ln>
          </p:spPr>
        </p:sp>
      </p:grpSp>
      <p:sp>
        <p:nvSpPr>
          <p:cNvPr id="25" name="Freeform 25">
            <a:extLst>
              <a:ext uri="{FF2B5EF4-FFF2-40B4-BE49-F238E27FC236}">
                <a16:creationId xmlns:a16="http://schemas.microsoft.com/office/drawing/2014/main" id="{06F3132C-7DCE-4B0A-76F8-C4DABA853938}"/>
              </a:ext>
            </a:extLst>
          </p:cNvPr>
          <p:cNvSpPr/>
          <p:nvPr/>
        </p:nvSpPr>
        <p:spPr>
          <a:xfrm flipH="1">
            <a:off x="584990" y="520880"/>
            <a:ext cx="1178115" cy="1089150"/>
          </a:xfrm>
          <a:custGeom>
            <a:avLst/>
            <a:gdLst/>
            <a:ahLst/>
            <a:cxnLst/>
            <a:rect l="l" t="t" r="r" b="b"/>
            <a:pathLst>
              <a:path w="1178115" h="1089150">
                <a:moveTo>
                  <a:pt x="1178116" y="0"/>
                </a:moveTo>
                <a:lnTo>
                  <a:pt x="0" y="0"/>
                </a:lnTo>
                <a:lnTo>
                  <a:pt x="0" y="1089150"/>
                </a:lnTo>
                <a:lnTo>
                  <a:pt x="1178116" y="1089150"/>
                </a:lnTo>
                <a:lnTo>
                  <a:pt x="117811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1" name="TextBox 41">
            <a:extLst>
              <a:ext uri="{FF2B5EF4-FFF2-40B4-BE49-F238E27FC236}">
                <a16:creationId xmlns:a16="http://schemas.microsoft.com/office/drawing/2014/main" id="{8B831263-59AA-F91D-BDC1-DE6C6DCF55B6}"/>
              </a:ext>
            </a:extLst>
          </p:cNvPr>
          <p:cNvSpPr txBox="1"/>
          <p:nvPr/>
        </p:nvSpPr>
        <p:spPr>
          <a:xfrm>
            <a:off x="1974809" y="491745"/>
            <a:ext cx="12045991" cy="1227131"/>
          </a:xfrm>
          <a:prstGeom prst="rect">
            <a:avLst/>
          </a:prstGeom>
        </p:spPr>
        <p:txBody>
          <a:bodyPr wrap="square" lIns="0" tIns="0" rIns="0" bIns="0" rtlCol="0" anchor="t">
            <a:spAutoFit/>
          </a:bodyPr>
          <a:lstStyle/>
          <a:p>
            <a:pPr algn="l">
              <a:lnSpc>
                <a:spcPts val="10080"/>
              </a:lnSpc>
            </a:pPr>
            <a:r>
              <a:rPr lang="en-US" sz="7200" spc="-504" dirty="0">
                <a:solidFill>
                  <a:srgbClr val="0E0C10"/>
                </a:solidFill>
                <a:latin typeface="字由点字奇妙体"/>
                <a:ea typeface="字由点字奇妙体"/>
                <a:cs typeface="字由点字奇妙体"/>
                <a:sym typeface="字由点字奇妙体"/>
              </a:rPr>
              <a:t>Small Result Examples</a:t>
            </a:r>
          </a:p>
        </p:txBody>
      </p:sp>
      <p:sp>
        <p:nvSpPr>
          <p:cNvPr id="43" name="文本框 42">
            <a:extLst>
              <a:ext uri="{FF2B5EF4-FFF2-40B4-BE49-F238E27FC236}">
                <a16:creationId xmlns:a16="http://schemas.microsoft.com/office/drawing/2014/main" id="{188C09DB-ADF7-332C-820A-DE5784109148}"/>
              </a:ext>
            </a:extLst>
          </p:cNvPr>
          <p:cNvSpPr txBox="1"/>
          <p:nvPr/>
        </p:nvSpPr>
        <p:spPr>
          <a:xfrm>
            <a:off x="2667000" y="2841452"/>
            <a:ext cx="11201400" cy="1446550"/>
          </a:xfrm>
          <a:prstGeom prst="rect">
            <a:avLst/>
          </a:prstGeom>
          <a:noFill/>
        </p:spPr>
        <p:txBody>
          <a:bodyPr wrap="square">
            <a:spAutoFit/>
          </a:bodyPr>
          <a:lstStyle/>
          <a:p>
            <a:r>
              <a:rPr lang="en-US" altLang="zh-CN" sz="4400" dirty="0"/>
              <a:t>“The experimental group did much better, clearly showing improvement.”</a:t>
            </a:r>
          </a:p>
        </p:txBody>
      </p:sp>
      <p:sp>
        <p:nvSpPr>
          <p:cNvPr id="45" name="文本框 44">
            <a:extLst>
              <a:ext uri="{FF2B5EF4-FFF2-40B4-BE49-F238E27FC236}">
                <a16:creationId xmlns:a16="http://schemas.microsoft.com/office/drawing/2014/main" id="{498DDB59-A2FB-0578-6521-BBC375E94262}"/>
              </a:ext>
            </a:extLst>
          </p:cNvPr>
          <p:cNvSpPr txBox="1"/>
          <p:nvPr/>
        </p:nvSpPr>
        <p:spPr>
          <a:xfrm>
            <a:off x="2667000" y="5998999"/>
            <a:ext cx="12357848" cy="1446550"/>
          </a:xfrm>
          <a:prstGeom prst="rect">
            <a:avLst/>
          </a:prstGeom>
          <a:noFill/>
        </p:spPr>
        <p:txBody>
          <a:bodyPr wrap="square">
            <a:spAutoFit/>
          </a:bodyPr>
          <a:lstStyle/>
          <a:p>
            <a:r>
              <a:rPr lang="en-US" altLang="zh-CN" sz="4000" dirty="0"/>
              <a:t>“</a:t>
            </a:r>
            <a:r>
              <a:rPr lang="en-US" altLang="zh-CN" sz="4400" dirty="0"/>
              <a:t>The experimental group scored significantly higher than the control group (M = 85.3 vs. 76.1, p &lt; .05).”</a:t>
            </a:r>
          </a:p>
        </p:txBody>
      </p:sp>
      <p:sp>
        <p:nvSpPr>
          <p:cNvPr id="47" name="文本框 46">
            <a:extLst>
              <a:ext uri="{FF2B5EF4-FFF2-40B4-BE49-F238E27FC236}">
                <a16:creationId xmlns:a16="http://schemas.microsoft.com/office/drawing/2014/main" id="{5B7677F6-E4F1-2D4F-3684-D54491D59173}"/>
              </a:ext>
            </a:extLst>
          </p:cNvPr>
          <p:cNvSpPr txBox="1"/>
          <p:nvPr/>
        </p:nvSpPr>
        <p:spPr>
          <a:xfrm>
            <a:off x="9157444" y="9122701"/>
            <a:ext cx="9161928" cy="369332"/>
          </a:xfrm>
          <a:prstGeom prst="rect">
            <a:avLst/>
          </a:prstGeom>
          <a:noFill/>
        </p:spPr>
        <p:txBody>
          <a:bodyPr wrap="square">
            <a:spAutoFit/>
          </a:bodyPr>
          <a:lstStyle/>
          <a:p>
            <a:r>
              <a:rPr lang="en-US" altLang="zh-CN" dirty="0"/>
              <a:t>Source: Smith, J. (2020). Research Methods in Applied Linguistics. Cambridge University Press.</a:t>
            </a:r>
          </a:p>
        </p:txBody>
      </p:sp>
      <p:pic>
        <p:nvPicPr>
          <p:cNvPr id="4100" name="Picture 4">
            <a:extLst>
              <a:ext uri="{FF2B5EF4-FFF2-40B4-BE49-F238E27FC236}">
                <a16:creationId xmlns:a16="http://schemas.microsoft.com/office/drawing/2014/main" id="{45F08990-7636-8940-F6F3-E06A8BDF10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989" y="2596043"/>
            <a:ext cx="1701011" cy="1984513"/>
          </a:xfrm>
          <a:prstGeom prst="rect">
            <a:avLst/>
          </a:prstGeom>
          <a:solidFill>
            <a:schemeClr val="tx1"/>
          </a:solidFill>
        </p:spPr>
      </p:pic>
      <p:pic>
        <p:nvPicPr>
          <p:cNvPr id="4102" name="Picture 6">
            <a:extLst>
              <a:ext uri="{FF2B5EF4-FFF2-40B4-BE49-F238E27FC236}">
                <a16:creationId xmlns:a16="http://schemas.microsoft.com/office/drawing/2014/main" id="{79A51D2B-9568-BBC1-1838-59F9F734EE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864" y="6209378"/>
            <a:ext cx="1534136" cy="1414814"/>
          </a:xfrm>
          <a:prstGeom prst="rect">
            <a:avLst/>
          </a:prstGeom>
          <a:solidFill>
            <a:schemeClr val="tx1"/>
          </a:solidFill>
        </p:spPr>
      </p:pic>
    </p:spTree>
    <p:extLst>
      <p:ext uri="{BB962C8B-B14F-4D97-AF65-F5344CB8AC3E}">
        <p14:creationId xmlns:p14="http://schemas.microsoft.com/office/powerpoint/2010/main" val="2426517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1092</Words>
  <Application>Microsoft Office PowerPoint</Application>
  <PresentationFormat>自定义</PresentationFormat>
  <Paragraphs>145</Paragraphs>
  <Slides>14</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字由点字奇妙体</vt:lpstr>
      <vt:lpstr>Calibri</vt:lpstr>
      <vt:lpstr>Arial</vt:lpstr>
      <vt:lpstr>阿里巴巴普惠体 Bold</vt:lpstr>
      <vt:lpstr>阿里巴巴普惠体</vt:lpstr>
      <vt:lpstr>等线</vt:lpstr>
      <vt:lpstr>Absolutely Sharp </vt:lpstr>
      <vt:lpstr>阿里巴巴普惠体 Medium</vt:lpstr>
      <vt:lpstr>Arial Nova Light</vt:lpstr>
      <vt:lpstr>Arial Nova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武汉理工ppt模板（手绘）</dc:title>
  <cp:lastModifiedBy>涛 丁</cp:lastModifiedBy>
  <cp:revision>4</cp:revision>
  <dcterms:created xsi:type="dcterms:W3CDTF">2006-08-16T00:00:00Z</dcterms:created>
  <dcterms:modified xsi:type="dcterms:W3CDTF">2025-11-19T12:52:33Z</dcterms:modified>
  <dc:identifier>DAGlmCtmGGs</dc:identifier>
</cp:coreProperties>
</file>